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9" r:id="rId3"/>
    <p:sldId id="300" r:id="rId4"/>
    <p:sldId id="301" r:id="rId5"/>
    <p:sldId id="302" r:id="rId6"/>
    <p:sldId id="303" r:id="rId7"/>
    <p:sldId id="257" r:id="rId8"/>
    <p:sldId id="258" r:id="rId9"/>
    <p:sldId id="259" r:id="rId10"/>
    <p:sldId id="260" r:id="rId11"/>
    <p:sldId id="261" r:id="rId12"/>
    <p:sldId id="264" r:id="rId13"/>
    <p:sldId id="265" r:id="rId14"/>
    <p:sldId id="266" r:id="rId15"/>
    <p:sldId id="267" r:id="rId16"/>
    <p:sldId id="268" r:id="rId17"/>
    <p:sldId id="304" r:id="rId18"/>
    <p:sldId id="272"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9" r:id="rId34"/>
    <p:sldId id="290" r:id="rId35"/>
    <p:sldId id="291" r:id="rId36"/>
    <p:sldId id="295" r:id="rId37"/>
    <p:sldId id="296" r:id="rId38"/>
    <p:sldId id="297"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782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9" name="Freeform 8"/>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it-IT"/>
              <a:t>Fare clic per modificare stile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EB5ECD5-515E-4817-8A06-1D2ED2C83850}" type="datetime4">
              <a:rPr lang="en-US" smtClean="0"/>
              <a:pPr/>
              <a:t>February 21, 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a:bodyPr>
          <a:lstStyle/>
          <a:p>
            <a:fld id="{1D72EBF8-7CF5-44B7-B2BF-E22DE4D0703D}"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7" name="Freeform 6"/>
          <p:cNvSpPr/>
          <p:nvPr userDrawn="1"/>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userDrawn="1"/>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userDrawn="1"/>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userDrawn="1"/>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it-IT"/>
              <a:t>Fare clic per modificare stile</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BA5B59F4-DDCB-41FF-83F5-A48440F36FA7}" type="datetime4">
              <a:rPr lang="en-US" smtClean="0"/>
              <a:pPr/>
              <a:t>February 21, 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2EBF8-7CF5-44B7-B2BF-E22DE4D0703D}"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7" name="Freeform 6"/>
          <p:cNvSpPr/>
          <p:nvPr userDrawn="1"/>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userDrawn="1"/>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userDrawn="1"/>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userDrawn="1"/>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it-IT"/>
              <a:t>Fare clic per modificare stile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48056348-D703-428C-A1C4-7D6796EF5F41}" type="datetime4">
              <a:rPr lang="en-US" smtClean="0"/>
              <a:pPr/>
              <a:t>February 21, 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2EBF8-7CF5-44B7-B2BF-E22DE4D0703D}"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it-IT"/>
              <a:t>Fare clic per modificare stile</a:t>
            </a:r>
            <a:endParaRPr lang="en-US"/>
          </a:p>
        </p:txBody>
      </p:sp>
      <p:sp>
        <p:nvSpPr>
          <p:cNvPr id="3" name="Content Placeholder 2"/>
          <p:cNvSpPr>
            <a:spLocks noGrp="1"/>
          </p:cNvSpPr>
          <p:nvPr>
            <p:ph idx="1"/>
          </p:nvPr>
        </p:nvSpPr>
        <p:spPr>
          <a:xfrm>
            <a:off x="685800" y="1600201"/>
            <a:ext cx="7772400" cy="37338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32D1919-1B5F-4141-B613-3E5C6008A186}" type="datetime4">
              <a:rPr lang="en-US" smtClean="0"/>
              <a:pPr/>
              <a:t>February 21, 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2EBF8-7CF5-44B7-B2BF-E22DE4D0703D}"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7" name="Freeform 6"/>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9" name="Freeform 8"/>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it-IT"/>
              <a:t>Fare clic per modificare stile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AD22427-B1DD-49E6-9F05-DE0F1467D7DC}" type="datetime4">
              <a:rPr lang="en-US" smtClean="0"/>
              <a:pPr/>
              <a:t>February 21, 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2EBF8-7CF5-44B7-B2BF-E22DE4D0703D}"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uto 2">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it-IT"/>
              <a:t>Fare clic per modificare stile</a:t>
            </a:r>
            <a:endParaRPr lang="en-US"/>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BCCA7B5-8BC9-491C-A887-7C3E7ED947D8}" type="datetime4">
              <a:rPr lang="en-US" smtClean="0"/>
              <a:pPr/>
              <a:t>February 21, 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2EBF8-7CF5-44B7-B2BF-E22DE4D0703D}" type="slidenum">
              <a:rPr lang="en-US" smtClean="0"/>
              <a:pPr/>
              <a:t>‹N›</a:t>
            </a:fld>
            <a:endParaRPr lang="en-US"/>
          </a:p>
        </p:txBody>
      </p:sp>
      <p:sp>
        <p:nvSpPr>
          <p:cNvPr id="13" name="Content Placeholder 12"/>
          <p:cNvSpPr>
            <a:spLocks noGrp="1"/>
          </p:cNvSpPr>
          <p:nvPr>
            <p:ph sz="quarter" idx="13"/>
          </p:nvPr>
        </p:nvSpPr>
        <p:spPr>
          <a:xfrm>
            <a:off x="685800" y="1536192"/>
            <a:ext cx="3657600" cy="387705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fronto">
    <p:spTree>
      <p:nvGrpSpPr>
        <p:cNvPr id="1" name=""/>
        <p:cNvGrpSpPr/>
        <p:nvPr/>
      </p:nvGrpSpPr>
      <p:grpSpPr>
        <a:xfrm>
          <a:off x="0" y="0"/>
          <a:ext cx="0" cy="0"/>
          <a:chOff x="0" y="0"/>
          <a:chExt cx="0" cy="0"/>
        </a:xfrm>
      </p:grpSpPr>
      <p:sp>
        <p:nvSpPr>
          <p:cNvPr id="10" name="Freeform 9"/>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1" name="Freeform 10"/>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it-IT"/>
              <a:t>Fare clic per modificare stile</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2" name="Freeform 11"/>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BDA18ED0-40F2-434C-A848-B92581875164}" type="datetime4">
              <a:rPr lang="en-US" smtClean="0"/>
              <a:pPr/>
              <a:t>February 21, 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72EBF8-7CF5-44B7-B2BF-E22DE4D0703D}" type="slidenum">
              <a:rPr lang="en-US" smtClean="0"/>
              <a:pPr/>
              <a:t>‹N›</a:t>
            </a:fld>
            <a:endParaRPr lang="en-US"/>
          </a:p>
        </p:txBody>
      </p:sp>
      <p:sp>
        <p:nvSpPr>
          <p:cNvPr id="15" name="Content Placeholder 14"/>
          <p:cNvSpPr>
            <a:spLocks noGrp="1"/>
          </p:cNvSpPr>
          <p:nvPr>
            <p:ph sz="quarter" idx="13"/>
          </p:nvPr>
        </p:nvSpPr>
        <p:spPr>
          <a:xfrm>
            <a:off x="685800" y="2209800"/>
            <a:ext cx="3657600" cy="32004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Freeform 5"/>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it-IT"/>
              <a:t>Fare clic per modificare stile</a:t>
            </a:r>
            <a:endParaRPr lang="en-US"/>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fld id="{7855437F-F4F9-44A9-B4D3-9191CA04E889}" type="datetime4">
              <a:rPr lang="en-US" smtClean="0"/>
              <a:pPr/>
              <a:t>February 21, 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72EBF8-7CF5-44B7-B2BF-E22DE4D0703D}"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5" name="Freeform 4"/>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6" name="Freeform 5"/>
          <p:cNvSpPr/>
          <p:nvPr/>
        </p:nvSpPr>
        <p:spPr>
          <a:xfrm>
            <a:off x="0" y="5381627"/>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96" y="5347020"/>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39A24E59-01D0-4537-B876-7E5EC75B028D}" type="datetime4">
              <a:rPr lang="en-US" smtClean="0"/>
              <a:pPr/>
              <a:t>February 21, 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72EBF8-7CF5-44B7-B2BF-E22DE4D0703D}"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uto con didascalia">
    <p:spTree>
      <p:nvGrpSpPr>
        <p:cNvPr id="1" name=""/>
        <p:cNvGrpSpPr/>
        <p:nvPr/>
      </p:nvGrpSpPr>
      <p:grpSpPr>
        <a:xfrm>
          <a:off x="0" y="0"/>
          <a:ext cx="0" cy="0"/>
          <a:chOff x="0" y="0"/>
          <a:chExt cx="0" cy="0"/>
        </a:xfrm>
      </p:grpSpPr>
      <p:sp>
        <p:nvSpPr>
          <p:cNvPr id="8" name="Freeform 7"/>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it-IT"/>
              <a:t>Fare clic per modificare stile</a:t>
            </a:r>
            <a:endParaRPr lang="en-US" dirty="0"/>
          </a:p>
        </p:txBody>
      </p:sp>
      <p:sp>
        <p:nvSpPr>
          <p:cNvPr id="10" name="Freeform 9"/>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55A2E49-18A1-40BC-BA5D-5A2EC8FDDF15}" type="datetime4">
              <a:rPr lang="en-US" smtClean="0"/>
              <a:pPr/>
              <a:t>February 21, 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2EBF8-7CF5-44B7-B2BF-E22DE4D0703D}" type="slidenum">
              <a:rPr lang="en-US" smtClean="0"/>
              <a:pPr/>
              <a:t>‹N›</a:t>
            </a:fld>
            <a:endParaRPr lang="en-US"/>
          </a:p>
        </p:txBody>
      </p:sp>
      <p:sp>
        <p:nvSpPr>
          <p:cNvPr id="13" name="Content Placeholder 12"/>
          <p:cNvSpPr>
            <a:spLocks noGrp="1"/>
          </p:cNvSpPr>
          <p:nvPr>
            <p:ph sz="quarter" idx="13"/>
          </p:nvPr>
        </p:nvSpPr>
        <p:spPr>
          <a:xfrm>
            <a:off x="4572000" y="609600"/>
            <a:ext cx="3886200" cy="41910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it-IT"/>
              <a:t>Fare clic per modificare gli stili del testo dello schema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Immagine con didascalia">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Trascinare l'immagine su un segnaposto o fare clic sull'icona per aggiungerla</a:t>
            </a:r>
            <a:endParaRPr lang="en-US" dirty="0"/>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2983DA4-3B24-449B-95CA-514EB7E30A99}" type="datetime4">
              <a:rPr lang="en-US" smtClean="0"/>
              <a:pPr/>
              <a:t>February 21, 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2EBF8-7CF5-44B7-B2BF-E22DE4D0703D}" type="slidenum">
              <a:rPr lang="en-US" smtClean="0"/>
              <a:pPr/>
              <a:t>‹N›</a:t>
            </a:fld>
            <a:endParaRPr lang="en-US"/>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it-IT"/>
              <a:t>Fare clic per modificare stile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it-IT"/>
              <a:t>Fare clic per modificare gli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it-IT"/>
              <a:t>Fare clic per modificare stile</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942120D2-3948-4F8F-BE5D-E7E7D97880B2}" type="datetime4">
              <a:rPr lang="en-US" smtClean="0"/>
              <a:pPr/>
              <a:t>February 21, 2022</a:t>
            </a:fld>
            <a:endParaRPr lang="en-US" dirty="0" err="1"/>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US" dirty="0"/>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1D72EBF8-7CF5-44B7-B2BF-E22DE4D0703D}" type="slidenum">
              <a:rPr lang="en-US" smtClean="0"/>
              <a:pPr/>
              <a:t>‹N›</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riviste.unimi.it/"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unimi.i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istruzione.it/archivio/web/ministero/focus190214.html"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miur.gov.it/documents/20182/2223566/DIVERSI+DA+CHI.pdf/90d8a40f-76d2-3408-da43-4a2932131d9b?t=1564667199410"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riviste.unimi.it/index.php/promoitals/article/view/7560"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unesco.it/it/News/Detail/1003" TargetMode="External"/><Relationship Id="rId2" Type="http://schemas.openxmlformats.org/officeDocument/2006/relationships/hyperlink" Target="http://www.cestim.it/argomenti/06scuola/2012-plurilinguismo-cantu-cuciniello-fondazione-ismu.pdf"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africanstorybook.org/"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ec.europa.eu/education/policy/multilingualism_it" TargetMode="External"/><Relationship Id="rId2" Type="http://schemas.openxmlformats.org/officeDocument/2006/relationships/hyperlink" Target="http://ec.europa.eu/education/policy/multilingualism/early-language-learning_it)"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istruzione.i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GIORNATA DELLA LINGUA MADRE</a:t>
            </a:r>
          </a:p>
        </p:txBody>
      </p:sp>
      <p:sp>
        <p:nvSpPr>
          <p:cNvPr id="3" name="Sottotitolo 2"/>
          <p:cNvSpPr>
            <a:spLocks noGrp="1"/>
          </p:cNvSpPr>
          <p:nvPr>
            <p:ph type="subTitle" idx="1"/>
          </p:nvPr>
        </p:nvSpPr>
        <p:spPr/>
        <p:txBody>
          <a:bodyPr>
            <a:normAutofit/>
          </a:bodyPr>
          <a:lstStyle/>
          <a:p>
            <a:pPr algn="ctr"/>
            <a:r>
              <a:rPr lang="it-IT" sz="36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21 FEBBRAIO 2022</a:t>
            </a:r>
          </a:p>
        </p:txBody>
      </p:sp>
    </p:spTree>
    <p:extLst>
      <p:ext uri="{BB962C8B-B14F-4D97-AF65-F5344CB8AC3E}">
        <p14:creationId xmlns:p14="http://schemas.microsoft.com/office/powerpoint/2010/main" val="21473343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La </a:t>
            </a:r>
            <a:r>
              <a:rPr lang="it-IT" b="1" dirty="0"/>
              <a:t>“carta di identità” linguistica</a:t>
            </a:r>
            <a:r>
              <a:rPr lang="it-IT" dirty="0"/>
              <a:t> </a:t>
            </a:r>
          </a:p>
        </p:txBody>
      </p:sp>
      <p:sp>
        <p:nvSpPr>
          <p:cNvPr id="3" name="Segnaposto contenuto 2"/>
          <p:cNvSpPr>
            <a:spLocks noGrp="1"/>
          </p:cNvSpPr>
          <p:nvPr>
            <p:ph idx="1"/>
          </p:nvPr>
        </p:nvSpPr>
        <p:spPr/>
        <p:txBody>
          <a:bodyPr/>
          <a:lstStyle/>
          <a:p>
            <a:endParaRPr lang="it-IT" dirty="0"/>
          </a:p>
          <a:p>
            <a:r>
              <a:rPr lang="it-IT" dirty="0"/>
              <a:t>La </a:t>
            </a:r>
            <a:r>
              <a:rPr lang="it-IT" b="1" dirty="0"/>
              <a:t>“carta di identità” linguistica</a:t>
            </a:r>
            <a:r>
              <a:rPr lang="it-IT" dirty="0"/>
              <a:t> dei ragazzi “nuovi italiani”, che li accompagna nel loro percorso di inserimento educativo, si presenta estremamente diversificata. Gli usi dell’una o dell’altra lingua a casa dipendono da fattori differenti, quali: gli interlocutori, i temi che vengono trattati, l’età dei parlanti, la nazionalità. </a:t>
            </a:r>
          </a:p>
          <a:p>
            <a:endParaRPr lang="it-IT" dirty="0"/>
          </a:p>
          <a:p>
            <a:r>
              <a:rPr lang="it-IT" dirty="0"/>
              <a:t>Gran parte dei ragazzi bilingui tende a mescolare vari codici nella comunicazione </a:t>
            </a:r>
            <a:r>
              <a:rPr lang="it-IT" dirty="0" err="1"/>
              <a:t>intrafamiliare</a:t>
            </a:r>
            <a:r>
              <a:rPr lang="it-IT" dirty="0"/>
              <a:t>. </a:t>
            </a:r>
          </a:p>
        </p:txBody>
      </p:sp>
    </p:spTree>
    <p:extLst>
      <p:ext uri="{BB962C8B-B14F-4D97-AF65-F5344CB8AC3E}">
        <p14:creationId xmlns:p14="http://schemas.microsoft.com/office/powerpoint/2010/main" val="3717512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5800" y="274638"/>
            <a:ext cx="7772400" cy="1033462"/>
          </a:xfrm>
        </p:spPr>
        <p:txBody>
          <a:bodyPr>
            <a:noAutofit/>
          </a:bodyPr>
          <a:lstStyle/>
          <a:p>
            <a:br>
              <a:rPr lang="it-IT" sz="2000" dirty="0"/>
            </a:br>
            <a:r>
              <a:rPr lang="it-IT" sz="2000" dirty="0"/>
              <a:t>Per avere la fotografia linguistica delle classi e della scuola, gli insegnanti possono utilizzare semplici strumenti: </a:t>
            </a:r>
            <a:br>
              <a:rPr lang="it-IT" sz="2000" dirty="0"/>
            </a:br>
            <a:endParaRPr lang="it-IT" sz="2000" dirty="0"/>
          </a:p>
        </p:txBody>
      </p:sp>
      <p:sp>
        <p:nvSpPr>
          <p:cNvPr id="3" name="Segnaposto contenuto 2"/>
          <p:cNvSpPr>
            <a:spLocks noGrp="1"/>
          </p:cNvSpPr>
          <p:nvPr>
            <p:ph idx="1"/>
          </p:nvPr>
        </p:nvSpPr>
        <p:spPr>
          <a:xfrm>
            <a:off x="685800" y="1701800"/>
            <a:ext cx="7772400" cy="3632201"/>
          </a:xfrm>
        </p:spPr>
        <p:txBody>
          <a:bodyPr>
            <a:normAutofit fontScale="92500" lnSpcReduction="20000"/>
          </a:bodyPr>
          <a:lstStyle/>
          <a:p>
            <a:r>
              <a:rPr lang="it-IT" dirty="0"/>
              <a:t>Il colloquio e l’indagine osservativa, a partire da domande immediate e comprensibili: Quali lingue parlano i ragazzi a casa? Con quali interlocutori? Come comunicano fra loro i fratelli? (G. Favaro, 2017) È l’occasione per raccogliere i dati, per dedicare del tempo a colloqui individuali sulle scelte e le strategie linguistiche delle famiglie, per fare spazio alle loro domande, ai timori e ai convincimenti su che cosa vuol dire crescere con due lingue. I dati e i commenti non hanno ovviamente né l’ampiezza né la rilevanza di un’indagine quantitativa, ma vogliono essere un punto di partenza per acquisire consapevolezze sul tema del bi-plurilinguismo e sul valore della diversità linguistica delle classi.</a:t>
            </a:r>
          </a:p>
          <a:p>
            <a:r>
              <a:rPr lang="it-IT" dirty="0"/>
              <a:t>Dopo la raccolta dei dati, si può realizzare </a:t>
            </a:r>
            <a:r>
              <a:rPr lang="it-IT" b="1" dirty="0"/>
              <a:t>l’albero delle lingue </a:t>
            </a:r>
            <a:r>
              <a:rPr lang="it-IT" dirty="0"/>
              <a:t>della classe o sistematizzare gli esiti attraverso grafici che descrivono come i ragazzi comunicano nel tempo extrascolastico.</a:t>
            </a:r>
          </a:p>
          <a:p>
            <a:endParaRPr lang="it-IT" dirty="0"/>
          </a:p>
        </p:txBody>
      </p:sp>
      <p:pic>
        <p:nvPicPr>
          <p:cNvPr id="4" name="Immagine 3"/>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602923" y="5146040"/>
            <a:ext cx="2055178" cy="1457960"/>
          </a:xfrm>
          <a:prstGeom prst="rect">
            <a:avLst/>
          </a:prstGeom>
          <a:noFill/>
        </p:spPr>
      </p:pic>
    </p:spTree>
    <p:extLst>
      <p:ext uri="{BB962C8B-B14F-4D97-AF65-F5344CB8AC3E}">
        <p14:creationId xmlns:p14="http://schemas.microsoft.com/office/powerpoint/2010/main" val="3947413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br>
              <a:rPr lang="it-IT" sz="2200" b="1" dirty="0"/>
            </a:br>
            <a:r>
              <a:rPr lang="it-IT" sz="2200" b="1" dirty="0"/>
              <a:t>2.  Immaginare e disegnare le </a:t>
            </a:r>
            <a:r>
              <a:rPr lang="it-IT" sz="2200" b="1" dirty="0" err="1"/>
              <a:t>lingueLe</a:t>
            </a:r>
            <a:r>
              <a:rPr lang="it-IT" sz="2200" b="1" dirty="0"/>
              <a:t> rappresentazioni dei ragazzi del bi-plurilinguismo</a:t>
            </a:r>
            <a:br>
              <a:rPr lang="it-IT" dirty="0"/>
            </a:br>
            <a:endParaRPr lang="it-IT" dirty="0"/>
          </a:p>
        </p:txBody>
      </p:sp>
      <p:sp>
        <p:nvSpPr>
          <p:cNvPr id="3" name="Segnaposto contenuto 2"/>
          <p:cNvSpPr>
            <a:spLocks noGrp="1"/>
          </p:cNvSpPr>
          <p:nvPr>
            <p:ph idx="1"/>
          </p:nvPr>
        </p:nvSpPr>
        <p:spPr>
          <a:xfrm>
            <a:off x="685800" y="1600201"/>
            <a:ext cx="7772400" cy="3733800"/>
          </a:xfrm>
        </p:spPr>
        <p:txBody>
          <a:bodyPr>
            <a:normAutofit/>
          </a:bodyPr>
          <a:lstStyle/>
          <a:p>
            <a:r>
              <a:rPr lang="it-IT" b="1" dirty="0"/>
              <a:t>IMMAGINARE E DISEGNARE LE LINGUE</a:t>
            </a:r>
            <a:endParaRPr lang="it-IT" dirty="0"/>
          </a:p>
          <a:p>
            <a:r>
              <a:rPr lang="it-IT" b="1" i="1" dirty="0"/>
              <a:t>TEMA</a:t>
            </a:r>
            <a:r>
              <a:rPr lang="it-IT" i="1" dirty="0"/>
              <a:t> –Il bi-plurilinguismo</a:t>
            </a:r>
            <a:endParaRPr lang="it-IT" dirty="0"/>
          </a:p>
          <a:p>
            <a:r>
              <a:rPr lang="it-IT" b="1" i="1" dirty="0"/>
              <a:t>OBIETTIVI</a:t>
            </a:r>
            <a:r>
              <a:rPr lang="it-IT" i="1" dirty="0"/>
              <a:t>- raccogliere la rappresentazione che i ragazzi hanno del bilinguismo e</a:t>
            </a:r>
            <a:r>
              <a:rPr lang="it-IT" dirty="0"/>
              <a:t> </a:t>
            </a:r>
            <a:r>
              <a:rPr lang="it-IT" i="1" dirty="0"/>
              <a:t>della diversità linguistica - raccogliere le parole che i ragazzi usano per descrivere le lingue e il loro uso</a:t>
            </a:r>
            <a:endParaRPr lang="it-IT" dirty="0"/>
          </a:p>
          <a:p>
            <a:r>
              <a:rPr lang="it-IT" b="1" i="1" dirty="0"/>
              <a:t>MATERIALI</a:t>
            </a:r>
            <a:r>
              <a:rPr lang="it-IT" i="1" dirty="0"/>
              <a:t> -domande/stimolo: com’è la testa di una persona bilingue? Dove ‘si posizionano’  le diverse</a:t>
            </a:r>
            <a:r>
              <a:rPr lang="it-IT" dirty="0"/>
              <a:t> </a:t>
            </a:r>
            <a:r>
              <a:rPr lang="it-IT" i="1" dirty="0"/>
              <a:t>lingue nel nostro corpo? …</a:t>
            </a:r>
            <a:endParaRPr lang="it-IT" dirty="0"/>
          </a:p>
          <a:p>
            <a:r>
              <a:rPr lang="it-IT" b="1" i="1" dirty="0"/>
              <a:t>PRODOTTI</a:t>
            </a:r>
            <a:r>
              <a:rPr lang="it-IT" i="1" dirty="0"/>
              <a:t> -disegni, eventualmente raccolti in un P.P.</a:t>
            </a:r>
            <a:endParaRPr lang="it-IT" dirty="0"/>
          </a:p>
          <a:p>
            <a:pPr marL="68580" indent="0">
              <a:buNone/>
            </a:pPr>
            <a:endParaRPr lang="it-IT" dirty="0"/>
          </a:p>
        </p:txBody>
      </p:sp>
    </p:spTree>
    <p:extLst>
      <p:ext uri="{BB962C8B-B14F-4D97-AF65-F5344CB8AC3E}">
        <p14:creationId xmlns:p14="http://schemas.microsoft.com/office/powerpoint/2010/main" val="2061272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5800" y="419100"/>
            <a:ext cx="7772400" cy="5334000"/>
          </a:xfrm>
        </p:spPr>
        <p:txBody>
          <a:bodyPr>
            <a:normAutofit lnSpcReduction="10000"/>
          </a:bodyPr>
          <a:lstStyle/>
          <a:p>
            <a:pPr marL="68580" indent="0" algn="just">
              <a:buNone/>
            </a:pPr>
            <a:r>
              <a:rPr lang="it-IT" dirty="0"/>
              <a:t>Quale idea hanno i ragazzi della pluralità linguistica? In quale modo essi immaginano che funzioni una mente bi- o plurilingue, in grado di dare due nomi alle cose e di scegliere di volta in volta in quale lingua parlare? Per scoprire la rappresentazione e le idee che hanno di tutto ciò, viene chiesto loro di disegnare, ad esempio</a:t>
            </a:r>
            <a:r>
              <a:rPr lang="it-IT" b="1" dirty="0"/>
              <a:t>, la “mente bilingue” e di esplicitare poi il significato del loro disegno.</a:t>
            </a:r>
            <a:r>
              <a:rPr lang="it-IT" dirty="0"/>
              <a:t> </a:t>
            </a:r>
          </a:p>
          <a:p>
            <a:pPr marL="68580" indent="0" algn="just">
              <a:buNone/>
            </a:pPr>
            <a:r>
              <a:rPr lang="it-IT" dirty="0"/>
              <a:t>Gli alunni, oltre a disegnare il “posto” dentro il quale si collocano le due lingue, si sono posti molte domande sul dilemma del </a:t>
            </a:r>
            <a:r>
              <a:rPr lang="it-IT" i="1" dirty="0"/>
              <a:t>controllo</a:t>
            </a:r>
            <a:r>
              <a:rPr lang="it-IT" dirty="0"/>
              <a:t>. Chi organizza e ordina le due lingue? In quale modo si sceglie se parlare nell’una e nell’altra? Da quali interlocutori e situazioni provengono gli input linguistici che permettono di acquisire le lingue? Come si fa per evitare la confusione e il mescolamento delle parole?  Alle prese con questi interrogativi, alcuni propongono armadi, contenitori e cassetti che immagazzinano le parole e che sono chiaramente distinti; altri illustrano computer e lampadine che si accendono e si spengono a comando... </a:t>
            </a:r>
          </a:p>
        </p:txBody>
      </p:sp>
    </p:spTree>
    <p:extLst>
      <p:ext uri="{BB962C8B-B14F-4D97-AF65-F5344CB8AC3E}">
        <p14:creationId xmlns:p14="http://schemas.microsoft.com/office/powerpoint/2010/main" val="2533273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5800" y="444500"/>
            <a:ext cx="7772400" cy="4889501"/>
          </a:xfrm>
        </p:spPr>
        <p:txBody>
          <a:bodyPr/>
          <a:lstStyle/>
          <a:p>
            <a:pPr marL="68580" indent="0">
              <a:buNone/>
            </a:pPr>
            <a:endParaRPr lang="it-IT" dirty="0"/>
          </a:p>
          <a:p>
            <a:pPr marL="68580" indent="0">
              <a:buNone/>
            </a:pPr>
            <a:r>
              <a:rPr lang="it-IT" dirty="0"/>
              <a:t>La ricerca-azione “Il bilinguismo disegnato” è stata finora realizzata in molte scuole italiane e  con alunni di età diverse ( </a:t>
            </a:r>
            <a:r>
              <a:rPr lang="it-IT" dirty="0" err="1"/>
              <a:t>G.Favaro</a:t>
            </a:r>
            <a:r>
              <a:rPr lang="it-IT" dirty="0"/>
              <a:t> 2013 e 2016). </a:t>
            </a:r>
          </a:p>
          <a:p>
            <a:pPr marL="68580" indent="0">
              <a:buNone/>
            </a:pPr>
            <a:endParaRPr lang="it-IT" dirty="0"/>
          </a:p>
          <a:p>
            <a:pPr marL="68580" indent="0">
              <a:buNone/>
            </a:pPr>
            <a:r>
              <a:rPr lang="it-IT" dirty="0"/>
              <a:t>Si è notato che, nel disegnare qual è il </a:t>
            </a:r>
            <a:r>
              <a:rPr lang="it-IT" i="1" dirty="0"/>
              <a:t>posto dove le diverse lingue </a:t>
            </a:r>
            <a:r>
              <a:rPr lang="it-IT" dirty="0"/>
              <a:t>abitano e si collocano</a:t>
            </a:r>
            <a:r>
              <a:rPr lang="it-IT" i="1" dirty="0"/>
              <a:t>, </a:t>
            </a:r>
            <a:r>
              <a:rPr lang="it-IT" dirty="0"/>
              <a:t>gli studenti hanno evidenziato luoghi diversi</a:t>
            </a:r>
            <a:r>
              <a:rPr lang="it-IT" i="1" dirty="0"/>
              <a:t>: </a:t>
            </a:r>
            <a:r>
              <a:rPr lang="it-IT" dirty="0"/>
              <a:t>la testa , il cuore, le gambe, i piedi </a:t>
            </a:r>
            <a:r>
              <a:rPr lang="it-IT" dirty="0" err="1"/>
              <a:t>etc</a:t>
            </a:r>
            <a:r>
              <a:rPr lang="it-IT" dirty="0"/>
              <a:t>… dando poi ragione del perché proprio quella parte del corpo. </a:t>
            </a:r>
          </a:p>
          <a:p>
            <a:pPr marL="68580" indent="0">
              <a:buNone/>
            </a:pPr>
            <a:endParaRPr lang="it-IT" dirty="0"/>
          </a:p>
          <a:p>
            <a:pPr marL="68580" indent="0">
              <a:buNone/>
            </a:pPr>
            <a:r>
              <a:rPr lang="it-IT" dirty="0"/>
              <a:t>Ecco alcuni esempi tratti da disegni:</a:t>
            </a:r>
          </a:p>
        </p:txBody>
      </p:sp>
    </p:spTree>
    <p:extLst>
      <p:ext uri="{BB962C8B-B14F-4D97-AF65-F5344CB8AC3E}">
        <p14:creationId xmlns:p14="http://schemas.microsoft.com/office/powerpoint/2010/main" val="2583968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5800" y="406400"/>
            <a:ext cx="7772400" cy="4927601"/>
          </a:xfrm>
        </p:spPr>
        <p:txBody>
          <a:bodyPr>
            <a:normAutofit lnSpcReduction="10000"/>
          </a:bodyPr>
          <a:lstStyle/>
          <a:p>
            <a:pPr marL="68580" indent="0">
              <a:buNone/>
            </a:pPr>
            <a:endParaRPr lang="it-IT" dirty="0"/>
          </a:p>
          <a:p>
            <a:pPr marL="68580" indent="0">
              <a:buNone/>
            </a:pPr>
            <a:endParaRPr lang="it-IT" dirty="0"/>
          </a:p>
          <a:p>
            <a:pPr marL="68580" indent="0">
              <a:buNone/>
            </a:pPr>
            <a:endParaRPr lang="it-IT" dirty="0"/>
          </a:p>
          <a:p>
            <a:pPr marL="68580" indent="0">
              <a:buNone/>
            </a:pPr>
            <a:endParaRPr lang="it-IT" dirty="0"/>
          </a:p>
          <a:p>
            <a:pPr marL="68580" indent="0">
              <a:buNone/>
            </a:pPr>
            <a:endParaRPr lang="it-IT" dirty="0"/>
          </a:p>
          <a:p>
            <a:pPr marL="68580" indent="0">
              <a:buNone/>
            </a:pPr>
            <a:endParaRPr lang="it-IT" dirty="0"/>
          </a:p>
          <a:p>
            <a:pPr marL="68580" indent="0">
              <a:buNone/>
            </a:pPr>
            <a:br>
              <a:rPr lang="it-IT" dirty="0"/>
            </a:br>
            <a:endParaRPr lang="it-IT" dirty="0"/>
          </a:p>
          <a:p>
            <a:pPr marL="68580" indent="0">
              <a:buNone/>
            </a:pPr>
            <a:endParaRPr lang="it-IT" sz="1600" dirty="0"/>
          </a:p>
          <a:p>
            <a:pPr marL="68580" indent="0">
              <a:buNone/>
            </a:pPr>
            <a:r>
              <a:rPr lang="it-IT" dirty="0"/>
              <a:t>Dis.1 </a:t>
            </a:r>
            <a:r>
              <a:rPr lang="it-IT" dirty="0" err="1"/>
              <a:t>Kaifa</a:t>
            </a:r>
            <a:r>
              <a:rPr lang="it-IT" dirty="0"/>
              <a:t> : ”</a:t>
            </a:r>
            <a:r>
              <a:rPr lang="it-IT" i="1" dirty="0"/>
              <a:t>Io parlo </a:t>
            </a:r>
            <a:r>
              <a:rPr lang="it-IT" i="1" dirty="0" err="1"/>
              <a:t>bangla</a:t>
            </a:r>
            <a:r>
              <a:rPr lang="it-IT" i="1" dirty="0"/>
              <a:t> e italiano. Le lingue sono nella mia testa, escono come il fumo. Il </a:t>
            </a:r>
            <a:r>
              <a:rPr lang="it-IT" i="1" dirty="0" err="1"/>
              <a:t>bangla</a:t>
            </a:r>
            <a:r>
              <a:rPr lang="it-IT" i="1" dirty="0"/>
              <a:t> è forte e rosso, l’italiano è leggero e di colore verde”. </a:t>
            </a:r>
          </a:p>
          <a:p>
            <a:pPr marL="68580" indent="0">
              <a:buNone/>
            </a:pPr>
            <a:r>
              <a:rPr lang="it-IT" dirty="0" err="1"/>
              <a:t>Dis</a:t>
            </a:r>
            <a:r>
              <a:rPr lang="it-IT" dirty="0"/>
              <a:t> 2 </a:t>
            </a:r>
            <a:r>
              <a:rPr lang="it-IT" dirty="0" err="1"/>
              <a:t>Rayan</a:t>
            </a:r>
            <a:r>
              <a:rPr lang="it-IT" dirty="0"/>
              <a:t>: le lingue (italiano e marocchino) stanno insieme intorno al collo come una sciarpa e poi si dividono in due</a:t>
            </a:r>
            <a:endParaRPr lang="it-IT" i="1" dirty="0"/>
          </a:p>
          <a:p>
            <a:endParaRPr lang="it-IT" dirty="0"/>
          </a:p>
          <a:p>
            <a:pPr marL="68580" indent="0">
              <a:buNone/>
            </a:pPr>
            <a:endParaRPr lang="it-IT" dirty="0"/>
          </a:p>
        </p:txBody>
      </p:sp>
      <p:pic>
        <p:nvPicPr>
          <p:cNvPr id="4" name="Immagine 3"/>
          <p:cNvPicPr>
            <a:picLocks noChangeAspect="1"/>
          </p:cNvPicPr>
          <p:nvPr/>
        </p:nvPicPr>
        <p:blipFill>
          <a:blip r:embed="rId2"/>
          <a:stretch>
            <a:fillRect/>
          </a:stretch>
        </p:blipFill>
        <p:spPr>
          <a:xfrm>
            <a:off x="2281999" y="898525"/>
            <a:ext cx="4174881" cy="2305050"/>
          </a:xfrm>
          <a:prstGeom prst="rect">
            <a:avLst/>
          </a:prstGeom>
        </p:spPr>
      </p:pic>
    </p:spTree>
    <p:extLst>
      <p:ext uri="{BB962C8B-B14F-4D97-AF65-F5344CB8AC3E}">
        <p14:creationId xmlns:p14="http://schemas.microsoft.com/office/powerpoint/2010/main" val="17842956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15.jpeg"/>
          <p:cNvPicPr>
            <a:picLocks noGrp="1"/>
          </p:cNvPicPr>
          <p:nvPr>
            <p:ph idx="1"/>
          </p:nvPr>
        </p:nvPicPr>
        <p:blipFill>
          <a:blip r:embed="rId2" cstate="print"/>
          <a:srcRect l="-93662" r="-93662"/>
          <a:stretch>
            <a:fillRect/>
          </a:stretch>
        </p:blipFill>
        <p:spPr>
          <a:xfrm>
            <a:off x="-2212545" y="1476088"/>
            <a:ext cx="7772400" cy="3733800"/>
          </a:xfrm>
          <a:prstGeom prst="rect">
            <a:avLst/>
          </a:prstGeom>
        </p:spPr>
      </p:pic>
      <p:pic>
        <p:nvPicPr>
          <p:cNvPr id="7" name="image16.jpeg" descr="Immagine che contiene testo&#10;&#10;Descrizione generata automaticamente"/>
          <p:cNvPicPr/>
          <p:nvPr/>
        </p:nvPicPr>
        <p:blipFill>
          <a:blip r:embed="rId3" cstate="print"/>
          <a:stretch>
            <a:fillRect/>
          </a:stretch>
        </p:blipFill>
        <p:spPr>
          <a:xfrm>
            <a:off x="2879678" y="1852642"/>
            <a:ext cx="2378122" cy="3183381"/>
          </a:xfrm>
          <a:prstGeom prst="rect">
            <a:avLst/>
          </a:prstGeom>
        </p:spPr>
      </p:pic>
      <p:sp>
        <p:nvSpPr>
          <p:cNvPr id="8" name="Rettangolo 7"/>
          <p:cNvSpPr/>
          <p:nvPr/>
        </p:nvSpPr>
        <p:spPr>
          <a:xfrm>
            <a:off x="685800" y="705535"/>
            <a:ext cx="7035800" cy="646331"/>
          </a:xfrm>
          <a:prstGeom prst="rect">
            <a:avLst/>
          </a:prstGeom>
        </p:spPr>
        <p:txBody>
          <a:bodyPr wrap="square">
            <a:spAutoFit/>
          </a:bodyPr>
          <a:lstStyle/>
          <a:p>
            <a:r>
              <a:rPr lang="it-IT" i="1" dirty="0"/>
              <a:t>Dis.3. </a:t>
            </a:r>
            <a:r>
              <a:rPr lang="it-IT" i="1" dirty="0" err="1"/>
              <a:t>Wasime</a:t>
            </a:r>
            <a:r>
              <a:rPr lang="it-IT" i="1" dirty="0"/>
              <a:t>: “</a:t>
            </a:r>
            <a:r>
              <a:rPr lang="it-IT" sz="1600" i="1" dirty="0"/>
              <a:t>Nel mio cuore c’è la lingua italiana. Le parole arabe le ho nascoste molto lontano</a:t>
            </a:r>
            <a:r>
              <a:rPr lang="it-IT" i="1" dirty="0"/>
              <a:t>”.</a:t>
            </a:r>
            <a:r>
              <a:rPr lang="it-IT" dirty="0"/>
              <a:t> </a:t>
            </a:r>
          </a:p>
        </p:txBody>
      </p:sp>
      <p:sp>
        <p:nvSpPr>
          <p:cNvPr id="10" name="Rettangolo 9"/>
          <p:cNvSpPr/>
          <p:nvPr/>
        </p:nvSpPr>
        <p:spPr>
          <a:xfrm>
            <a:off x="5559855" y="1373554"/>
            <a:ext cx="3212670" cy="4770537"/>
          </a:xfrm>
          <a:prstGeom prst="rect">
            <a:avLst/>
          </a:prstGeom>
        </p:spPr>
        <p:txBody>
          <a:bodyPr wrap="square">
            <a:spAutoFit/>
          </a:bodyPr>
          <a:lstStyle/>
          <a:p>
            <a:r>
              <a:rPr lang="it-IT" sz="1600" dirty="0" err="1"/>
              <a:t>Dis</a:t>
            </a:r>
            <a:r>
              <a:rPr lang="it-IT" sz="1600" dirty="0"/>
              <a:t>. 4. </a:t>
            </a:r>
            <a:r>
              <a:rPr lang="it-IT" sz="1600" dirty="0" err="1"/>
              <a:t>Parnit</a:t>
            </a:r>
            <a:r>
              <a:rPr lang="it-IT" sz="1600" dirty="0"/>
              <a:t>: </a:t>
            </a:r>
            <a:r>
              <a:rPr lang="it-IT" sz="1600" i="1" dirty="0"/>
              <a:t>Nella mano destra ho disegnato la bandiera italiana perché in quella mano ho sempre un libro di italiano e in italiano ho imparato a leggere e a scrivere. Nella lingua ho disegnato la bandiera del mio Paese, cioè il Pakistan perché è la prima lingua che ho imparato e perché con i miei genitori parlo la mia lingua madre. Nel cuore ho disegnato la bandiera dell’Inghilterra perché mi piace molto l’inglese e quando sarò grande voglio trasferirmi a Londra. Nelle gambe ho disegnato la bandiera della Spagna perché lo spagnolo lo sto imparando e devo fare ancora tanta strada.</a:t>
            </a:r>
            <a:endParaRPr lang="it-IT" sz="1600" dirty="0"/>
          </a:p>
        </p:txBody>
      </p:sp>
    </p:spTree>
    <p:extLst>
      <p:ext uri="{BB962C8B-B14F-4D97-AF65-F5344CB8AC3E}">
        <p14:creationId xmlns:p14="http://schemas.microsoft.com/office/powerpoint/2010/main" val="30417524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stretch>
            <a:fillRect/>
          </a:stretch>
        </p:blipFill>
        <p:spPr>
          <a:xfrm>
            <a:off x="436563" y="677735"/>
            <a:ext cx="8448129" cy="4718775"/>
          </a:xfrm>
          <a:prstGeom prst="rect">
            <a:avLst/>
          </a:prstGeom>
        </p:spPr>
      </p:pic>
    </p:spTree>
    <p:extLst>
      <p:ext uri="{BB962C8B-B14F-4D97-AF65-F5344CB8AC3E}">
        <p14:creationId xmlns:p14="http://schemas.microsoft.com/office/powerpoint/2010/main" val="14117612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5800" y="419100"/>
            <a:ext cx="7772400" cy="998538"/>
          </a:xfrm>
        </p:spPr>
        <p:txBody>
          <a:bodyPr>
            <a:normAutofit fontScale="90000"/>
          </a:bodyPr>
          <a:lstStyle/>
          <a:p>
            <a:r>
              <a:rPr lang="it-IT" dirty="0"/>
              <a:t> </a:t>
            </a:r>
            <a:br>
              <a:rPr lang="it-IT" dirty="0"/>
            </a:br>
            <a:r>
              <a:rPr lang="it-IT" dirty="0"/>
              <a:t> </a:t>
            </a:r>
            <a:br>
              <a:rPr lang="it-IT" dirty="0"/>
            </a:br>
            <a:endParaRPr lang="it-IT" dirty="0"/>
          </a:p>
        </p:txBody>
      </p:sp>
      <p:sp>
        <p:nvSpPr>
          <p:cNvPr id="3" name="Segnaposto contenuto 2"/>
          <p:cNvSpPr>
            <a:spLocks noGrp="1"/>
          </p:cNvSpPr>
          <p:nvPr>
            <p:ph idx="1"/>
          </p:nvPr>
        </p:nvSpPr>
        <p:spPr>
          <a:xfrm>
            <a:off x="685800" y="771307"/>
            <a:ext cx="7772400" cy="4824275"/>
          </a:xfrm>
        </p:spPr>
        <p:txBody>
          <a:bodyPr>
            <a:normAutofit fontScale="92500" lnSpcReduction="10000"/>
          </a:bodyPr>
          <a:lstStyle/>
          <a:p>
            <a:pPr marL="68580" indent="0" algn="ctr">
              <a:buNone/>
            </a:pPr>
            <a:r>
              <a:rPr lang="it-IT" sz="2800" b="1" dirty="0"/>
              <a:t>3. STORIE A PIU’ VOCI</a:t>
            </a:r>
          </a:p>
          <a:p>
            <a:pPr marL="68580" indent="0">
              <a:buNone/>
            </a:pPr>
            <a:endParaRPr lang="it-IT" dirty="0"/>
          </a:p>
          <a:p>
            <a:r>
              <a:rPr lang="it-IT" sz="2600" b="1" i="1" dirty="0"/>
              <a:t>TEMI </a:t>
            </a:r>
            <a:r>
              <a:rPr lang="it-IT" sz="2600" i="1" dirty="0"/>
              <a:t> -valorizzazione della lettura in varie lingue</a:t>
            </a:r>
            <a:endParaRPr lang="it-IT" sz="2600" dirty="0"/>
          </a:p>
          <a:p>
            <a:r>
              <a:rPr lang="it-IT" sz="2600" b="1" i="1" dirty="0"/>
              <a:t>OBIETTIVI</a:t>
            </a:r>
            <a:r>
              <a:rPr lang="it-IT" sz="2600" i="1" dirty="0"/>
              <a:t> - valorizzare la lettura individuale in varie lingue -sviluppare la lettura critica in L1, L2 e LS in studenti delle scuole superiori (</a:t>
            </a:r>
            <a:r>
              <a:rPr lang="it-IT" sz="2600" dirty="0"/>
              <a:t>gli studenti sono invitati a leggere classici di diffusione internazionale in una qualsiasi lingua a loro scelta e discuterli insieme)</a:t>
            </a:r>
          </a:p>
          <a:p>
            <a:r>
              <a:rPr lang="it-IT" sz="2600" b="1" i="1" dirty="0"/>
              <a:t>MATERIALI</a:t>
            </a:r>
            <a:r>
              <a:rPr lang="it-IT" sz="2600" i="1" dirty="0"/>
              <a:t> - repertori on-line di risorse librarie in lingue diverse; cataloghi di biblioteca - romanzi e racconti in diverse L1 e LS -testi in L1</a:t>
            </a:r>
            <a:endParaRPr lang="it-IT" sz="2600" dirty="0"/>
          </a:p>
          <a:p>
            <a:r>
              <a:rPr lang="it-IT" sz="2600" b="1" i="1" dirty="0"/>
              <a:t>PRODOTTI - </a:t>
            </a:r>
            <a:r>
              <a:rPr lang="it-IT" sz="2600" i="1" dirty="0"/>
              <a:t>Presentazione anche attraverso brevi registrazioni o filmati</a:t>
            </a:r>
            <a:endParaRPr lang="it-IT" sz="2600" dirty="0"/>
          </a:p>
          <a:p>
            <a:pPr marL="68580" indent="0">
              <a:buNone/>
            </a:pPr>
            <a:endParaRPr lang="it-IT" dirty="0"/>
          </a:p>
        </p:txBody>
      </p:sp>
      <p:sp>
        <p:nvSpPr>
          <p:cNvPr id="5" name="Rettangolo 4"/>
          <p:cNvSpPr/>
          <p:nvPr/>
        </p:nvSpPr>
        <p:spPr>
          <a:xfrm>
            <a:off x="800100" y="771307"/>
            <a:ext cx="7658100" cy="369332"/>
          </a:xfrm>
          <a:prstGeom prst="rect">
            <a:avLst/>
          </a:prstGeom>
        </p:spPr>
        <p:txBody>
          <a:bodyPr wrap="square">
            <a:spAutoFit/>
          </a:bodyPr>
          <a:lstStyle/>
          <a:p>
            <a:r>
              <a:rPr lang="it-IT" dirty="0"/>
              <a:t> </a:t>
            </a:r>
          </a:p>
        </p:txBody>
      </p:sp>
    </p:spTree>
    <p:extLst>
      <p:ext uri="{BB962C8B-B14F-4D97-AF65-F5344CB8AC3E}">
        <p14:creationId xmlns:p14="http://schemas.microsoft.com/office/powerpoint/2010/main" val="7954942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br>
              <a:rPr lang="it-IT" sz="2200" b="1" dirty="0"/>
            </a:br>
            <a:br>
              <a:rPr lang="it-IT" sz="2200" b="1" dirty="0"/>
            </a:br>
            <a:r>
              <a:rPr lang="it-IT" sz="2200" b="1" dirty="0"/>
              <a:t>4. A caccia delle lingue - </a:t>
            </a:r>
            <a:br>
              <a:rPr lang="it-IT" sz="2200" dirty="0"/>
            </a:br>
            <a:r>
              <a:rPr lang="it-IT" sz="2200" b="1" dirty="0"/>
              <a:t>Visibilità delle lingue e degli alfabeti: segni, messaggi, traduzioni </a:t>
            </a:r>
            <a:br>
              <a:rPr lang="it-IT" dirty="0"/>
            </a:br>
            <a:r>
              <a:rPr lang="it-IT" b="1" dirty="0"/>
              <a:t> </a:t>
            </a:r>
            <a:br>
              <a:rPr lang="it-IT" dirty="0"/>
            </a:br>
            <a:endParaRPr lang="it-IT" dirty="0"/>
          </a:p>
        </p:txBody>
      </p:sp>
      <p:sp>
        <p:nvSpPr>
          <p:cNvPr id="3" name="Segnaposto contenuto 2"/>
          <p:cNvSpPr>
            <a:spLocks noGrp="1"/>
          </p:cNvSpPr>
          <p:nvPr>
            <p:ph idx="1"/>
          </p:nvPr>
        </p:nvSpPr>
        <p:spPr>
          <a:xfrm>
            <a:off x="685800" y="1282890"/>
            <a:ext cx="7772400" cy="4531056"/>
          </a:xfrm>
        </p:spPr>
        <p:txBody>
          <a:bodyPr>
            <a:normAutofit fontScale="92500" lnSpcReduction="10000"/>
          </a:bodyPr>
          <a:lstStyle/>
          <a:p>
            <a:r>
              <a:rPr lang="it-IT" dirty="0"/>
              <a:t>Il mutato “panorama linguistico” rappresenta una risorsa importante per la valorizzazione delle lingue madri degli alunni con retroterra migratorio e per l’educazione plurilingue e interculturale di tutti gli alunni, immigrati e italiani. Con “panorama linguistico” (</a:t>
            </a:r>
            <a:r>
              <a:rPr lang="it-IT" b="1" dirty="0" err="1"/>
              <a:t>linguistic</a:t>
            </a:r>
            <a:r>
              <a:rPr lang="it-IT" b="1" dirty="0"/>
              <a:t> </a:t>
            </a:r>
            <a:r>
              <a:rPr lang="it-IT" b="1" dirty="0" err="1"/>
              <a:t>landscape</a:t>
            </a:r>
            <a:r>
              <a:rPr lang="it-IT" dirty="0"/>
              <a:t>) si intende ciò che il passante percepisce attorno a sé quando cammina, quando si ferma a parlare con gli amici o quando entra in un negozio.</a:t>
            </a:r>
          </a:p>
          <a:p>
            <a:pPr marL="68580" indent="0">
              <a:buNone/>
            </a:pPr>
            <a:endParaRPr lang="it-IT" dirty="0"/>
          </a:p>
          <a:p>
            <a:r>
              <a:rPr lang="it-IT" dirty="0"/>
              <a:t>È costituito da ciò che vede e, per quello che riguarda la lingua, gli avvisi, le insegne, i segnali, i cartelloni, i piccoli annunci </a:t>
            </a:r>
            <a:r>
              <a:rPr lang="it-IT" i="1" dirty="0"/>
              <a:t>(</a:t>
            </a:r>
            <a:r>
              <a:rPr lang="it-IT" i="1" dirty="0" err="1"/>
              <a:t>Landry</a:t>
            </a:r>
            <a:r>
              <a:rPr lang="it-IT" i="1" dirty="0"/>
              <a:t> e </a:t>
            </a:r>
            <a:r>
              <a:rPr lang="it-IT" i="1" dirty="0" err="1"/>
              <a:t>Bouhris</a:t>
            </a:r>
            <a:r>
              <a:rPr lang="it-IT" i="1" dirty="0"/>
              <a:t> 1997)</a:t>
            </a:r>
            <a:r>
              <a:rPr lang="it-IT" dirty="0"/>
              <a:t>. Il paesaggio linguistico è anche paesaggio sonoro: sono i suoni delle lingue che sentiamo attorno a noi. Gli elementi che lo compongono fanno dello spazio urbano uno spazio simbolico potente, che influenza percezioni e rappresentazioni che gli abitanti si fanno della propria realtà.</a:t>
            </a:r>
          </a:p>
          <a:p>
            <a:endParaRPr lang="it-IT" dirty="0"/>
          </a:p>
        </p:txBody>
      </p:sp>
    </p:spTree>
    <p:extLst>
      <p:ext uri="{BB962C8B-B14F-4D97-AF65-F5344CB8AC3E}">
        <p14:creationId xmlns:p14="http://schemas.microsoft.com/office/powerpoint/2010/main" val="2742524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5800" y="274638"/>
            <a:ext cx="7772400" cy="2455862"/>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t-IT" sz="2800" b="1" cap="none" dirty="0">
                <a:ln w="24500" cmpd="dbl">
                  <a:solidFill>
                    <a:schemeClr val="accent2">
                      <a:shade val="85000"/>
                      <a:satMod val="155000"/>
                    </a:schemeClr>
                  </a:solidFill>
                  <a:prstDash val="solid"/>
                  <a:miter lim="800000"/>
                </a:ln>
                <a:solidFill>
                  <a:schemeClr val="accent2">
                    <a:lumMod val="20000"/>
                    <a:lumOff val="80000"/>
                  </a:schemeClr>
                </a:solidFill>
                <a:effectLst>
                  <a:outerShdw blurRad="38100" dist="38100" dir="7020000" algn="tl">
                    <a:srgbClr val="000000">
                      <a:alpha val="35000"/>
                    </a:srgbClr>
                  </a:outerShdw>
                </a:effectLst>
              </a:rPr>
              <a:t>LA LINGUA MADRE</a:t>
            </a:r>
            <a:br>
              <a:rPr lang="it-IT" sz="2000" b="1" cap="none" dirty="0">
                <a:ln w="11430"/>
                <a:solidFill>
                  <a:schemeClr val="accent2">
                    <a:lumMod val="20000"/>
                    <a:lumOff val="80000"/>
                  </a:schemeClr>
                </a:solidFill>
                <a:effectLst>
                  <a:outerShdw blurRad="50800" dist="39000" dir="5460000" algn="tl">
                    <a:srgbClr val="000000">
                      <a:alpha val="38000"/>
                    </a:srgbClr>
                  </a:outerShdw>
                </a:effectLst>
              </a:rPr>
            </a:br>
            <a:r>
              <a:rPr lang="it-IT" sz="2000" b="1" cap="none" dirty="0">
                <a:ln w="11430"/>
                <a:solidFill>
                  <a:schemeClr val="accent2">
                    <a:lumMod val="20000"/>
                    <a:lumOff val="80000"/>
                  </a:schemeClr>
                </a:solidFill>
                <a:effectLst>
                  <a:outerShdw blurRad="50800" dist="39000" dir="5460000" algn="tl">
                    <a:srgbClr val="000000">
                      <a:alpha val="38000"/>
                    </a:srgbClr>
                  </a:outerShdw>
                </a:effectLst>
              </a:rPr>
              <a:t>Giornata internazionale per la lingua madre, 21 febbraio</a:t>
            </a:r>
            <a:br>
              <a:rPr lang="it-IT" sz="2000" b="1" cap="none" dirty="0">
                <a:ln w="11430"/>
                <a:solidFill>
                  <a:schemeClr val="accent2">
                    <a:lumMod val="20000"/>
                    <a:lumOff val="80000"/>
                  </a:schemeClr>
                </a:solidFill>
                <a:effectLst>
                  <a:outerShdw blurRad="50800" dist="39000" dir="5460000" algn="tl">
                    <a:srgbClr val="000000">
                      <a:alpha val="38000"/>
                    </a:srgbClr>
                  </a:outerShdw>
                </a:effectLst>
              </a:rPr>
            </a:br>
            <a:r>
              <a:rPr lang="it-IT" sz="2000" b="1" cap="none" dirty="0">
                <a:ln w="11430"/>
                <a:solidFill>
                  <a:schemeClr val="accent2">
                    <a:lumMod val="20000"/>
                    <a:lumOff val="80000"/>
                  </a:schemeClr>
                </a:solidFill>
                <a:effectLst>
                  <a:outerShdw blurRad="50800" dist="39000" dir="5460000" algn="tl">
                    <a:srgbClr val="000000">
                      <a:alpha val="38000"/>
                    </a:srgbClr>
                  </a:outerShdw>
                </a:effectLst>
              </a:rPr>
              <a:t>Conferenza Generale dell’Organizzazione delle Nazioni Unite per l’Educazione, la Scienza e la Cultura (UNESCO) - novembre 1999 </a:t>
            </a:r>
            <a:br>
              <a:rPr lang="it-IT" sz="2000" b="1"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endParaRPr lang="it-IT" sz="2000" b="1"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Segnaposto contenuto 2"/>
          <p:cNvSpPr>
            <a:spLocks noGrp="1"/>
          </p:cNvSpPr>
          <p:nvPr>
            <p:ph idx="1"/>
          </p:nvPr>
        </p:nvSpPr>
        <p:spPr>
          <a:xfrm>
            <a:off x="685800" y="2971799"/>
            <a:ext cx="7772400" cy="2362201"/>
          </a:xfrm>
        </p:spPr>
        <p:txBody>
          <a:bodyPr/>
          <a:lstStyle/>
          <a:p>
            <a:pPr marL="68580" indent="0">
              <a:buNone/>
            </a:pPr>
            <a:endParaRPr lang="it-IT" dirty="0"/>
          </a:p>
          <a:p>
            <a:r>
              <a:rPr lang="it-IT" i="1" dirty="0"/>
              <a:t>“Le lingue madri, in un approccio multilinguistico, sono fattori essenziali per la qualità dell’istruzione, che è alla base dell’emancipazione di donne e uomini e delle società in cui vivono”. </a:t>
            </a:r>
            <a:r>
              <a:rPr lang="it-IT" dirty="0"/>
              <a:t>(Irina </a:t>
            </a:r>
            <a:r>
              <a:rPr lang="it-IT" dirty="0" err="1"/>
              <a:t>Bokova</a:t>
            </a:r>
            <a:r>
              <a:rPr lang="it-IT" dirty="0"/>
              <a:t>, Direttore Generale dell’UNESCO). </a:t>
            </a:r>
          </a:p>
          <a:p>
            <a:endParaRPr lang="it-IT" dirty="0"/>
          </a:p>
        </p:txBody>
      </p:sp>
    </p:spTree>
    <p:extLst>
      <p:ext uri="{BB962C8B-B14F-4D97-AF65-F5344CB8AC3E}">
        <p14:creationId xmlns:p14="http://schemas.microsoft.com/office/powerpoint/2010/main" val="6260967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5800" y="698500"/>
            <a:ext cx="7772400" cy="4635501"/>
          </a:xfrm>
        </p:spPr>
        <p:txBody>
          <a:bodyPr/>
          <a:lstStyle/>
          <a:p>
            <a:r>
              <a:rPr lang="it-IT" dirty="0"/>
              <a:t>Nell’ambiente urbano plurilingue, fatto di scritte e alfabeti diversi, non tutte le lingue sono ugualmente visibili, e non solo per la dimensione del gruppo di persone che le parla, ma anche in base a fattori quali le principali professioni parlate dai parlanti, la coesione del gruppo nazionale. Inoltre, la rappresentazione che dello spazio pubblico si fa la popolazione che lo abita non sempre corrisponde ai dati delle statistiche demografiche e dalla mappatura delle lingue presenti in un territorio (</a:t>
            </a:r>
            <a:r>
              <a:rPr lang="it-IT" dirty="0" err="1"/>
              <a:t>Minuz</a:t>
            </a:r>
            <a:r>
              <a:rPr lang="it-IT" dirty="0"/>
              <a:t> , Forconi 2018).</a:t>
            </a:r>
          </a:p>
          <a:p>
            <a:r>
              <a:rPr lang="it-IT" dirty="0"/>
              <a:t>L’attività  proposta, ricalcata su uno dei metodi di analisi del panorama linguistico, consiste nella </a:t>
            </a:r>
            <a:r>
              <a:rPr lang="it-IT" b="1" dirty="0"/>
              <a:t>mappatura delle lingue scritte</a:t>
            </a:r>
            <a:r>
              <a:rPr lang="it-IT" dirty="0"/>
              <a:t>, ovunque esse compaiano: insegne di negozi, avvisi pubblici, orari, piccoli annunci privati appesi ai muri, display luminosi, e altro ancora. </a:t>
            </a:r>
          </a:p>
          <a:p>
            <a:pPr marL="68580" indent="0">
              <a:buNone/>
            </a:pPr>
            <a:endParaRPr lang="it-IT" dirty="0"/>
          </a:p>
        </p:txBody>
      </p:sp>
    </p:spTree>
    <p:extLst>
      <p:ext uri="{BB962C8B-B14F-4D97-AF65-F5344CB8AC3E}">
        <p14:creationId xmlns:p14="http://schemas.microsoft.com/office/powerpoint/2010/main" val="7545425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5800" y="635000"/>
            <a:ext cx="7772400" cy="4699001"/>
          </a:xfrm>
        </p:spPr>
        <p:txBody>
          <a:bodyPr/>
          <a:lstStyle/>
          <a:p>
            <a:r>
              <a:rPr lang="it-IT" dirty="0"/>
              <a:t>La classe decide il territorio da esplorare (di dimensioni limitate) in base a criteri significativi, come ad esempio la presenza di scuole con molti allievi stranieri o l’alta percentuale di popolazione immigrata. Attraverso una breve ricerca su dati statistici e storici si inquadra la presenza di popolazione immigrata nel territorio. Le scritte nelle diverse lingue sono sistematicamente fotografate localizzandole su  una mappa delle strade esplorate, suddivise tra scritte monolingui e plurilingui, classificate in base alle lingue, osservate negli aspetti formali (la scrittura ad esempio), tradotte.</a:t>
            </a:r>
          </a:p>
          <a:p>
            <a:pPr marL="68580" indent="0">
              <a:buNone/>
            </a:pPr>
            <a:endParaRPr lang="it-IT" dirty="0"/>
          </a:p>
        </p:txBody>
      </p:sp>
      <p:pic>
        <p:nvPicPr>
          <p:cNvPr id="4" name="image20.jpeg" descr="Immagine che contiene testo&#10;&#10;Descrizione generata automaticamente"/>
          <p:cNvPicPr/>
          <p:nvPr/>
        </p:nvPicPr>
        <p:blipFill>
          <a:blip r:embed="rId2" cstate="print"/>
          <a:stretch>
            <a:fillRect/>
          </a:stretch>
        </p:blipFill>
        <p:spPr>
          <a:xfrm>
            <a:off x="1258887" y="3944620"/>
            <a:ext cx="1673225" cy="1254760"/>
          </a:xfrm>
          <a:prstGeom prst="rect">
            <a:avLst/>
          </a:prstGeom>
        </p:spPr>
      </p:pic>
      <p:pic>
        <p:nvPicPr>
          <p:cNvPr id="6" name="image21.jpeg" descr="Immagine che contiene testo, edificio, alcool&#10;&#10;Descrizione generata automaticamente"/>
          <p:cNvPicPr/>
          <p:nvPr/>
        </p:nvPicPr>
        <p:blipFill>
          <a:blip r:embed="rId3" cstate="print"/>
          <a:stretch>
            <a:fillRect/>
          </a:stretch>
        </p:blipFill>
        <p:spPr>
          <a:xfrm>
            <a:off x="4826000" y="3893185"/>
            <a:ext cx="1828800" cy="1370330"/>
          </a:xfrm>
          <a:prstGeom prst="rect">
            <a:avLst/>
          </a:prstGeom>
        </p:spPr>
      </p:pic>
    </p:spTree>
    <p:extLst>
      <p:ext uri="{BB962C8B-B14F-4D97-AF65-F5344CB8AC3E}">
        <p14:creationId xmlns:p14="http://schemas.microsoft.com/office/powerpoint/2010/main" val="10684223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5800" y="584200"/>
            <a:ext cx="7772400" cy="4749801"/>
          </a:xfrm>
        </p:spPr>
        <p:txBody>
          <a:bodyPr>
            <a:normAutofit/>
          </a:bodyPr>
          <a:lstStyle/>
          <a:p>
            <a:pPr marL="68580" indent="0">
              <a:buNone/>
            </a:pPr>
            <a:endParaRPr lang="it-IT" dirty="0"/>
          </a:p>
          <a:p>
            <a:pPr marL="68580" indent="0">
              <a:buNone/>
            </a:pPr>
            <a:r>
              <a:rPr lang="it-IT" dirty="0"/>
              <a:t>L’analisi dei materiali raccolti mira alla consapevolezza della società multietnica in cui viviamo, attraverso domande su:</a:t>
            </a:r>
          </a:p>
          <a:p>
            <a:pPr>
              <a:buFontTx/>
              <a:buChar char="-"/>
            </a:pPr>
            <a:r>
              <a:rPr lang="it-IT" dirty="0"/>
              <a:t>la presenza o assenza delle diverse lingue (perché non ci sono scritte in cinese nonostante molte persone lo parlino in questo quartiere?)</a:t>
            </a:r>
          </a:p>
          <a:p>
            <a:pPr>
              <a:buFontTx/>
              <a:buChar char="-"/>
            </a:pPr>
            <a:r>
              <a:rPr lang="it-IT" dirty="0"/>
              <a:t>la funzione delle diverse lingue (perché qui si usa l’inglese? Perché questa scritta è in urdu?)</a:t>
            </a:r>
          </a:p>
          <a:p>
            <a:pPr>
              <a:buFontTx/>
              <a:buChar char="-"/>
            </a:pPr>
            <a:r>
              <a:rPr lang="it-IT" dirty="0"/>
              <a:t>i destinatari possibili della comunicazione monolingue o plurilingue</a:t>
            </a:r>
          </a:p>
          <a:p>
            <a:pPr>
              <a:buFontTx/>
              <a:buChar char="-"/>
            </a:pPr>
            <a:r>
              <a:rPr lang="it-IT" dirty="0"/>
              <a:t>il ruolo delle lingue di comunicazione internazionale</a:t>
            </a:r>
          </a:p>
          <a:p>
            <a:pPr>
              <a:buFontTx/>
              <a:buChar char="-"/>
            </a:pPr>
            <a:r>
              <a:rPr lang="it-IT" dirty="0"/>
              <a:t>il modo in cui lo stato e la pubblica amministrazione comunicano con i cittadini immigrati</a:t>
            </a:r>
          </a:p>
        </p:txBody>
      </p:sp>
    </p:spTree>
    <p:extLst>
      <p:ext uri="{BB962C8B-B14F-4D97-AF65-F5344CB8AC3E}">
        <p14:creationId xmlns:p14="http://schemas.microsoft.com/office/powerpoint/2010/main" val="11828309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i="1" dirty="0"/>
              <a:t>5. Parole migranti - I prestiti linguistici tra le lingue</a:t>
            </a:r>
            <a:r>
              <a:rPr lang="it-IT" sz="2800" dirty="0"/>
              <a:t> </a:t>
            </a:r>
          </a:p>
        </p:txBody>
      </p:sp>
      <p:sp>
        <p:nvSpPr>
          <p:cNvPr id="3" name="Segnaposto contenuto 2"/>
          <p:cNvSpPr>
            <a:spLocks noGrp="1"/>
          </p:cNvSpPr>
          <p:nvPr>
            <p:ph idx="1"/>
          </p:nvPr>
        </p:nvSpPr>
        <p:spPr>
          <a:xfrm>
            <a:off x="685800" y="1600200"/>
            <a:ext cx="7772400" cy="4241041"/>
          </a:xfrm>
        </p:spPr>
        <p:txBody>
          <a:bodyPr>
            <a:normAutofit/>
          </a:bodyPr>
          <a:lstStyle/>
          <a:p>
            <a:r>
              <a:rPr lang="it-IT" sz="2400" b="1" i="1" dirty="0"/>
              <a:t>TEMI</a:t>
            </a:r>
            <a:r>
              <a:rPr lang="it-IT" sz="2400" i="1" dirty="0"/>
              <a:t> il contatto e lo scambio tra le lingue;</a:t>
            </a:r>
            <a:endParaRPr lang="it-IT" sz="2400" dirty="0"/>
          </a:p>
          <a:p>
            <a:r>
              <a:rPr lang="it-IT" sz="2400" b="1" i="1" dirty="0"/>
              <a:t>OBIETTIVI</a:t>
            </a:r>
            <a:r>
              <a:rPr lang="it-IT" sz="2400" i="1" dirty="0"/>
              <a:t> - approfondire il tema del contatto e scambio tra le lingue - scoprire i prestiti linguistici da altre lingue all’italiano; -scoprire i prestiti linguistici dall’italiano alle altre lingue </a:t>
            </a:r>
            <a:endParaRPr lang="it-IT" sz="2400" dirty="0"/>
          </a:p>
          <a:p>
            <a:r>
              <a:rPr lang="it-IT" sz="2400" b="1" i="1" dirty="0"/>
              <a:t>MATERIALI</a:t>
            </a:r>
            <a:r>
              <a:rPr lang="it-IT" sz="2400" i="1" dirty="0"/>
              <a:t> -scheda sui prestiti linguistici - scheda sull’origine di alcune parole e sulle caratteristiche delle lingue</a:t>
            </a:r>
            <a:endParaRPr lang="it-IT" sz="2400" dirty="0"/>
          </a:p>
          <a:p>
            <a:r>
              <a:rPr lang="it-IT" sz="2400" b="1" i="1" dirty="0"/>
              <a:t>ARTEFATTO </a:t>
            </a:r>
            <a:r>
              <a:rPr lang="it-IT" sz="2400" i="1" dirty="0"/>
              <a:t>– realizzazione schede eventualmente caricate su P.P</a:t>
            </a:r>
          </a:p>
          <a:p>
            <a:endParaRPr lang="it-IT" dirty="0"/>
          </a:p>
          <a:p>
            <a:pPr marL="68580" indent="0">
              <a:buNone/>
            </a:pPr>
            <a:endParaRPr lang="it-IT" dirty="0"/>
          </a:p>
        </p:txBody>
      </p:sp>
    </p:spTree>
    <p:extLst>
      <p:ext uri="{BB962C8B-B14F-4D97-AF65-F5344CB8AC3E}">
        <p14:creationId xmlns:p14="http://schemas.microsoft.com/office/powerpoint/2010/main" val="27793380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5800" y="417513"/>
            <a:ext cx="7943850" cy="4762501"/>
          </a:xfrm>
        </p:spPr>
        <p:txBody>
          <a:bodyPr/>
          <a:lstStyle/>
          <a:p>
            <a:pPr marL="68580" indent="0">
              <a:buNone/>
            </a:pPr>
            <a:r>
              <a:rPr lang="it-IT" i="1" dirty="0"/>
              <a:t>Sci, judo e karate, roller e skate-</a:t>
            </a:r>
            <a:r>
              <a:rPr lang="it-IT" i="1" dirty="0" err="1"/>
              <a:t>board</a:t>
            </a:r>
            <a:r>
              <a:rPr lang="it-IT" i="1" dirty="0"/>
              <a:t>, football: </a:t>
            </a:r>
            <a:r>
              <a:rPr lang="it-IT" dirty="0"/>
              <a:t>parole che denominano attività sportive molto popolari e che sono tutte ‘prestate’ all’italiano. </a:t>
            </a:r>
            <a:r>
              <a:rPr lang="it-IT" i="1" dirty="0"/>
              <a:t>Sci </a:t>
            </a:r>
            <a:r>
              <a:rPr lang="it-IT" dirty="0"/>
              <a:t>è un termine di origine norvegese e risale al 1841 quando la moda degli sport invernali si diffuse nel mondo. </a:t>
            </a:r>
            <a:r>
              <a:rPr lang="it-IT" i="1" dirty="0"/>
              <a:t>Judo e karatè </a:t>
            </a:r>
            <a:r>
              <a:rPr lang="it-IT" dirty="0"/>
              <a:t>arrivano dal Giappone; noi li pratichiamo e usiamo le parole spesso senza conoscerne il significato e la filosofia ad esse sottesa: </a:t>
            </a:r>
            <a:r>
              <a:rPr lang="it-IT" i="1" dirty="0"/>
              <a:t>judo </a:t>
            </a:r>
            <a:r>
              <a:rPr lang="it-IT" dirty="0"/>
              <a:t>significa “modo della flessibilità” e </a:t>
            </a:r>
            <a:r>
              <a:rPr lang="it-IT" i="1" dirty="0"/>
              <a:t>karatè </a:t>
            </a:r>
            <a:r>
              <a:rPr lang="it-IT" dirty="0"/>
              <a:t>“mano vuota” o “deporre le armi”. </a:t>
            </a:r>
            <a:r>
              <a:rPr lang="it-IT" i="1" dirty="0"/>
              <a:t>Football </a:t>
            </a:r>
            <a:r>
              <a:rPr lang="it-IT" dirty="0"/>
              <a:t>è un termine di origine inglese, ma quello che per noi è il football per gli inglesi è </a:t>
            </a:r>
            <a:r>
              <a:rPr lang="it-IT" i="1" dirty="0"/>
              <a:t>soccer </a:t>
            </a:r>
            <a:r>
              <a:rPr lang="it-IT" dirty="0"/>
              <a:t>e quello che gli americani definiscono football è in realtà uno sport derivato dal rugby. Negli anni Settanta arrivano dall’America e si diffondono anche da noi nuovi sport: il </a:t>
            </a:r>
            <a:r>
              <a:rPr lang="it-IT" i="1" dirty="0"/>
              <a:t>roller</a:t>
            </a:r>
            <a:r>
              <a:rPr lang="it-IT" dirty="0"/>
              <a:t>, versione moderna dei pattini a rotelle e lo </a:t>
            </a:r>
            <a:r>
              <a:rPr lang="it-IT" i="1" dirty="0"/>
              <a:t>skate-</a:t>
            </a:r>
            <a:r>
              <a:rPr lang="it-IT" i="1" dirty="0" err="1"/>
              <a:t>board</a:t>
            </a:r>
            <a:r>
              <a:rPr lang="it-IT" i="1" dirty="0"/>
              <a:t>:</a:t>
            </a:r>
            <a:r>
              <a:rPr lang="it-IT" dirty="0"/>
              <a:t> i loro nomi appartengono quindi al vocabolario americano.</a:t>
            </a:r>
          </a:p>
          <a:p>
            <a:pPr marL="68580" indent="0">
              <a:buNone/>
            </a:pPr>
            <a:endParaRPr lang="it-IT" dirty="0"/>
          </a:p>
        </p:txBody>
      </p:sp>
      <p:sp>
        <p:nvSpPr>
          <p:cNvPr id="4" name="docshape119"/>
          <p:cNvSpPr txBox="1">
            <a:spLocks noChangeArrowheads="1"/>
          </p:cNvSpPr>
          <p:nvPr/>
        </p:nvSpPr>
        <p:spPr bwMode="auto">
          <a:xfrm>
            <a:off x="2362200" y="4588671"/>
            <a:ext cx="4762500" cy="1182686"/>
          </a:xfrm>
          <a:prstGeom prst="rect">
            <a:avLst/>
          </a:prstGeom>
          <a:noFill/>
          <a:ln w="6096">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vert="horz" wrap="square" lIns="0" tIns="0" rIns="0" bIns="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1" fontAlgn="base" latinLnBrk="0" hangingPunct="1">
              <a:lnSpc>
                <a:spcPct val="100000"/>
              </a:lnSpc>
              <a:spcBef>
                <a:spcPts val="100"/>
              </a:spcBef>
              <a:spcAft>
                <a:spcPct val="0"/>
              </a:spcAft>
              <a:buClrTx/>
              <a:buSzTx/>
              <a:buFontTx/>
              <a:buNone/>
              <a:tabLst/>
            </a:pPr>
            <a:r>
              <a:rPr kumimoji="0" lang="it-IT" sz="1400" b="0" i="0" u="none" strike="noStrike" cap="none" normalizeH="0" baseline="0" dirty="0">
                <a:ln>
                  <a:noFill/>
                </a:ln>
                <a:effectLst/>
                <a:latin typeface="Cambria" charset="0"/>
                <a:ea typeface="ÇlÇr ñæí©" charset="0"/>
              </a:rPr>
              <a:t>Ho fatto l</a:t>
            </a:r>
            <a:r>
              <a:rPr kumimoji="0" lang="it-IT" altLang="it-IT" sz="1400" b="0" i="0" u="none" strike="noStrike" cap="none" normalizeH="0" baseline="0" dirty="0">
                <a:ln>
                  <a:noFill/>
                </a:ln>
                <a:effectLst/>
                <a:latin typeface="Cambria" charset="0"/>
                <a:ea typeface="ÇlÇr ñæí©" charset="0"/>
              </a:rPr>
              <a:t>’</a:t>
            </a:r>
            <a:r>
              <a:rPr kumimoji="0" lang="it-IT" sz="1400" b="0" i="0" u="none" strike="noStrike" cap="none" normalizeH="0" baseline="0" dirty="0">
                <a:ln>
                  <a:noFill/>
                </a:ln>
                <a:effectLst/>
                <a:latin typeface="Cambria" charset="0"/>
                <a:ea typeface="ÇlÇr ñæí©" charset="0"/>
              </a:rPr>
              <a:t>interrogazione di </a:t>
            </a:r>
            <a:r>
              <a:rPr kumimoji="0" lang="it-IT" sz="1400" b="0" i="1" u="none" strike="noStrike" cap="none" normalizeH="0" baseline="0" dirty="0">
                <a:ln>
                  <a:noFill/>
                </a:ln>
                <a:effectLst/>
                <a:latin typeface="Cambria" charset="0"/>
                <a:ea typeface="ÇlÇr ñæí©" charset="0"/>
              </a:rPr>
              <a:t>algebra.</a:t>
            </a:r>
            <a:endParaRPr kumimoji="0" lang="it-IT" sz="1400" b="0" i="1" u="none" strike="noStrike" cap="none" normalizeH="0" baseline="0" dirty="0">
              <a:ln>
                <a:noFill/>
              </a:ln>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dirty="0">
                <a:ln>
                  <a:noFill/>
                </a:ln>
                <a:effectLst/>
                <a:latin typeface="Calibri" charset="0"/>
                <a:ea typeface="Calibri" charset="0"/>
              </a:rPr>
              <a:t>Nell</a:t>
            </a:r>
            <a:r>
              <a:rPr kumimoji="0" lang="it-IT" altLang="it-IT" sz="1400" b="0" i="0" u="none" strike="noStrike" cap="none" normalizeH="0" baseline="0" dirty="0">
                <a:ln>
                  <a:noFill/>
                </a:ln>
                <a:effectLst/>
                <a:latin typeface="Calibri" charset="0"/>
                <a:ea typeface="Calibri" charset="0"/>
              </a:rPr>
              <a:t>’</a:t>
            </a:r>
            <a:r>
              <a:rPr kumimoji="0" lang="it-IT" sz="1400" b="0" i="0" u="none" strike="noStrike" cap="none" normalizeH="0" baseline="0" dirty="0">
                <a:ln>
                  <a:noFill/>
                </a:ln>
                <a:effectLst/>
                <a:latin typeface="Calibri" charset="0"/>
                <a:ea typeface="Calibri" charset="0"/>
              </a:rPr>
              <a:t>esercizio scritto ho confuso le </a:t>
            </a:r>
            <a:r>
              <a:rPr kumimoji="0" lang="it-IT" sz="1400" b="0" i="1" u="none" strike="noStrike" cap="none" normalizeH="0" baseline="0" dirty="0">
                <a:ln>
                  <a:noFill/>
                </a:ln>
                <a:effectLst/>
                <a:latin typeface="Calibri" charset="0"/>
                <a:ea typeface="Calibri" charset="0"/>
              </a:rPr>
              <a:t>cifre </a:t>
            </a:r>
            <a:r>
              <a:rPr kumimoji="0" lang="it-IT" sz="1400" b="0" i="0" u="none" strike="noStrike" cap="none" normalizeH="0" baseline="0" dirty="0">
                <a:ln>
                  <a:noFill/>
                </a:ln>
                <a:effectLst/>
                <a:latin typeface="Calibri" charset="0"/>
                <a:ea typeface="Calibri" charset="0"/>
              </a:rPr>
              <a:t>e ho preso </a:t>
            </a:r>
            <a:r>
              <a:rPr kumimoji="0" lang="it-IT" sz="1400" b="0" i="1" u="none" strike="noStrike" cap="none" normalizeH="0" baseline="0" dirty="0">
                <a:ln>
                  <a:noFill/>
                </a:ln>
                <a:effectLst/>
                <a:latin typeface="Calibri" charset="0"/>
                <a:ea typeface="Calibri" charset="0"/>
              </a:rPr>
              <a:t>zero.</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400" b="0" i="1" u="none" strike="noStrike" cap="none" normalizeH="0" baseline="0" dirty="0">
              <a:ln>
                <a:noFill/>
              </a:ln>
              <a:effectLst/>
              <a:latin typeface="Calibri" charset="0"/>
              <a:ea typeface="Calibri"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dirty="0">
                <a:ln>
                  <a:noFill/>
                </a:ln>
                <a:effectLst/>
                <a:latin typeface="Cambria" charset="0"/>
                <a:ea typeface="ÇlÇr ñæí©" charset="0"/>
              </a:rPr>
              <a:t>Vado a </a:t>
            </a:r>
            <a:r>
              <a:rPr kumimoji="0" lang="it-IT" sz="1400" b="0" i="1" u="none" strike="noStrike" cap="none" normalizeH="0" baseline="0" dirty="0">
                <a:ln>
                  <a:noFill/>
                </a:ln>
                <a:effectLst/>
                <a:latin typeface="Cambria" charset="0"/>
                <a:ea typeface="ÇlÇr ñæí©" charset="0"/>
              </a:rPr>
              <a:t>judo </a:t>
            </a:r>
            <a:r>
              <a:rPr kumimoji="0" lang="it-IT" sz="1400" b="0" i="0" u="none" strike="noStrike" cap="none" normalizeH="0" baseline="0" dirty="0">
                <a:ln>
                  <a:noFill/>
                </a:ln>
                <a:effectLst/>
                <a:latin typeface="Cambria" charset="0"/>
                <a:ea typeface="ÇlÇr ñæí©" charset="0"/>
              </a:rPr>
              <a:t>poi mangio il </a:t>
            </a:r>
            <a:r>
              <a:rPr kumimoji="0" lang="it-IT" sz="1400" b="0" i="1" u="none" strike="noStrike" cap="none" normalizeH="0" baseline="0" dirty="0">
                <a:ln>
                  <a:noFill/>
                </a:ln>
                <a:effectLst/>
                <a:latin typeface="Cambria" charset="0"/>
                <a:ea typeface="ÇlÇr ñæí©" charset="0"/>
              </a:rPr>
              <a:t>sushi </a:t>
            </a:r>
            <a:r>
              <a:rPr kumimoji="0" lang="it-IT" sz="1400" b="0" i="0" u="none" strike="noStrike" cap="none" normalizeH="0" baseline="0" dirty="0">
                <a:ln>
                  <a:noFill/>
                </a:ln>
                <a:effectLst/>
                <a:latin typeface="Cambria" charset="0"/>
                <a:ea typeface="ÇlÇr ñæí©" charset="0"/>
              </a:rPr>
              <a:t>con i miei amici</a:t>
            </a:r>
            <a:endParaRPr kumimoji="0" lang="it-IT" sz="1400" b="0" i="0" u="none" strike="noStrike" cap="none" normalizeH="0" baseline="0" dirty="0">
              <a:ln>
                <a:noFill/>
              </a:ln>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dirty="0">
                <a:ln>
                  <a:noFill/>
                </a:ln>
                <a:effectLst/>
                <a:latin typeface="Calibri" charset="0"/>
                <a:ea typeface="Calibri" charset="0"/>
              </a:rPr>
              <a:t>Mia mamma fa un corso per imparare a ballare la </a:t>
            </a:r>
            <a:r>
              <a:rPr kumimoji="0" lang="it-IT" sz="1400" b="0" i="1" u="none" strike="noStrike" cap="none" normalizeH="0" baseline="0" dirty="0">
                <a:ln>
                  <a:noFill/>
                </a:ln>
                <a:effectLst/>
                <a:latin typeface="Calibri" charset="0"/>
                <a:ea typeface="Calibri" charset="0"/>
              </a:rPr>
              <a:t>salsa </a:t>
            </a:r>
            <a:r>
              <a:rPr kumimoji="0" lang="it-IT" sz="1400" b="0" i="0" u="none" strike="noStrike" cap="none" normalizeH="0" baseline="0" dirty="0">
                <a:ln>
                  <a:noFill/>
                </a:ln>
                <a:effectLst/>
                <a:latin typeface="Calibri" charset="0"/>
                <a:ea typeface="Calibri" charset="0"/>
              </a:rPr>
              <a:t>e il </a:t>
            </a:r>
            <a:r>
              <a:rPr kumimoji="0" lang="it-IT" sz="1400" b="0" i="1" u="none" strike="noStrike" cap="none" normalizeH="0" baseline="0" dirty="0">
                <a:ln>
                  <a:noFill/>
                </a:ln>
                <a:effectLst/>
                <a:latin typeface="Calibri" charset="0"/>
                <a:ea typeface="Calibri" charset="0"/>
              </a:rPr>
              <a:t>tango.</a:t>
            </a:r>
            <a:endParaRPr kumimoji="0" lang="it-IT" sz="1400" b="0" i="0" u="none" strike="noStrike" cap="none" normalizeH="0" baseline="0" dirty="0">
              <a:ln>
                <a:noFill/>
              </a:ln>
              <a:effectLst/>
            </a:endParaRPr>
          </a:p>
        </p:txBody>
      </p:sp>
    </p:spTree>
    <p:extLst>
      <p:ext uri="{BB962C8B-B14F-4D97-AF65-F5344CB8AC3E}">
        <p14:creationId xmlns:p14="http://schemas.microsoft.com/office/powerpoint/2010/main" val="2365777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5800" y="274638"/>
            <a:ext cx="7772400" cy="741362"/>
          </a:xfrm>
        </p:spPr>
        <p:txBody>
          <a:bodyPr>
            <a:normAutofit fontScale="90000"/>
          </a:bodyPr>
          <a:lstStyle/>
          <a:p>
            <a:pPr algn="ctr"/>
            <a:r>
              <a:rPr lang="it-IT" sz="2000" b="1" dirty="0"/>
              <a:t>  </a:t>
            </a:r>
            <a:br>
              <a:rPr lang="it-IT" sz="2000" dirty="0"/>
            </a:br>
            <a:r>
              <a:rPr lang="it-IT" sz="2000" b="1" dirty="0"/>
              <a:t>I prestiti linguistici</a:t>
            </a:r>
            <a:br>
              <a:rPr lang="it-IT" sz="2000" dirty="0"/>
            </a:br>
            <a:endParaRPr lang="it-IT" sz="2000" dirty="0"/>
          </a:p>
        </p:txBody>
      </p:sp>
      <p:sp>
        <p:nvSpPr>
          <p:cNvPr id="3" name="Segnaposto contenuto 2"/>
          <p:cNvSpPr>
            <a:spLocks noGrp="1"/>
          </p:cNvSpPr>
          <p:nvPr>
            <p:ph idx="1"/>
          </p:nvPr>
        </p:nvSpPr>
        <p:spPr>
          <a:xfrm>
            <a:off x="685800" y="1130300"/>
            <a:ext cx="7772400" cy="4975225"/>
          </a:xfrm>
        </p:spPr>
        <p:txBody>
          <a:bodyPr>
            <a:normAutofit/>
          </a:bodyPr>
          <a:lstStyle/>
          <a:p>
            <a:r>
              <a:rPr lang="it-IT" dirty="0"/>
              <a:t>In senso tecnico questi scambi da una lingua all’altra si chiamano </a:t>
            </a:r>
            <a:r>
              <a:rPr lang="it-IT" b="1" dirty="0"/>
              <a:t>prestiti linguistici</a:t>
            </a:r>
            <a:r>
              <a:rPr lang="it-IT" dirty="0"/>
              <a:t>.   Alcune parole vengono importate perché in una lingua non esistono i termini che definiscano oggetti o concetti nuovi. Ad esempio, le arance e i limoni, portati in Italia dagli arabi, sono arrivati qui insieme ai loro nomi. Dagli arabi ci è arrivato anche lo </a:t>
            </a:r>
            <a:r>
              <a:rPr lang="it-IT" i="1" dirty="0"/>
              <a:t>zero, </a:t>
            </a:r>
            <a:r>
              <a:rPr lang="it-IT" dirty="0"/>
              <a:t>che non esisteva nei numeri romani, e altre parole che si riferiscono alla matematica (</a:t>
            </a:r>
            <a:r>
              <a:rPr lang="it-IT" i="1" dirty="0"/>
              <a:t>cifra, algebra)</a:t>
            </a:r>
            <a:r>
              <a:rPr lang="it-IT" dirty="0"/>
              <a:t>, all’astronomia (</a:t>
            </a:r>
            <a:r>
              <a:rPr lang="it-IT" i="1" dirty="0"/>
              <a:t>zenit, nadir..</a:t>
            </a:r>
            <a:r>
              <a:rPr lang="it-IT" dirty="0"/>
              <a:t>), alla botanica (</a:t>
            </a:r>
            <a:r>
              <a:rPr lang="it-IT" i="1" dirty="0"/>
              <a:t>albicocca, carciofo, melanzana, spinaci…), </a:t>
            </a:r>
            <a:r>
              <a:rPr lang="it-IT" dirty="0"/>
              <a:t>alle scienze (</a:t>
            </a:r>
            <a:r>
              <a:rPr lang="it-IT" i="1" dirty="0"/>
              <a:t>chimica, alambicco…). </a:t>
            </a:r>
          </a:p>
          <a:p>
            <a:r>
              <a:rPr lang="it-IT" dirty="0"/>
              <a:t>Dopo la Seconda guerra mondiale, dall’Inghilterra e dal </a:t>
            </a:r>
            <a:r>
              <a:rPr lang="it-IT" dirty="0" err="1"/>
              <a:t>Nordamerica</a:t>
            </a:r>
            <a:r>
              <a:rPr lang="it-IT" dirty="0"/>
              <a:t> si diffondono molte parole inglesi insieme alle novità della scienza, della tecnica, dell’informatica. Questo flusso dall’inglese ancora continua in maniera vivace. Sono questi i </a:t>
            </a:r>
            <a:r>
              <a:rPr lang="it-IT" b="1" dirty="0"/>
              <a:t>prestiti di necessità. </a:t>
            </a:r>
          </a:p>
          <a:p>
            <a:endParaRPr lang="it-IT" b="1" dirty="0"/>
          </a:p>
          <a:p>
            <a:endParaRPr lang="it-IT" b="1" dirty="0"/>
          </a:p>
          <a:p>
            <a:endParaRPr lang="it-IT" dirty="0"/>
          </a:p>
        </p:txBody>
      </p:sp>
    </p:spTree>
    <p:extLst>
      <p:ext uri="{BB962C8B-B14F-4D97-AF65-F5344CB8AC3E}">
        <p14:creationId xmlns:p14="http://schemas.microsoft.com/office/powerpoint/2010/main" val="10218451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5800" y="241300"/>
            <a:ext cx="7772400" cy="5549900"/>
          </a:xfrm>
        </p:spPr>
        <p:txBody>
          <a:bodyPr>
            <a:normAutofit fontScale="77500" lnSpcReduction="20000"/>
          </a:bodyPr>
          <a:lstStyle/>
          <a:p>
            <a:r>
              <a:rPr lang="it-IT" dirty="0"/>
              <a:t>Vi sono anche prestiti non di necessità, ma “di lusso”, che si riferiscono all’uso di parole o di espressioni che hanno l’equivalente nella nostra lingua, ma che vengono adottate per moda, velocità, abitudine: perché più brevi, più efficaci, più “moderne”:   </a:t>
            </a:r>
            <a:r>
              <a:rPr lang="it-IT" i="1" dirty="0"/>
              <a:t>baby </a:t>
            </a:r>
            <a:r>
              <a:rPr lang="it-IT" i="1" dirty="0" err="1"/>
              <a:t>sitter</a:t>
            </a:r>
            <a:r>
              <a:rPr lang="it-IT" i="1" dirty="0"/>
              <a:t>, weekend, part time… </a:t>
            </a:r>
          </a:p>
          <a:p>
            <a:r>
              <a:rPr lang="it-IT" dirty="0"/>
              <a:t>Se la nostra lingua è molto ospitale nei confronti delle parole altrui, tuttavia anche l’italiano è stato generoso in termini di scambi e di prestiti. Abbiamo regalato al mondo, fra gli altri, termini che riguardano l’arte (acquerello, affresco), la musica, la cucina (pizza, pasta, cappuccino, </a:t>
            </a:r>
            <a:r>
              <a:rPr lang="it-IT" dirty="0" err="1"/>
              <a:t>tiramisu</a:t>
            </a:r>
            <a:r>
              <a:rPr lang="it-IT" dirty="0"/>
              <a:t>…), la moda. </a:t>
            </a:r>
          </a:p>
          <a:p>
            <a:r>
              <a:rPr lang="it-IT" dirty="0"/>
              <a:t>I prestiti linguistici testimoniano in maniera formidabile e potente gli scambi interculturali che da sempre intercorrono fra gli uomini e le culture. E naturalmente raccontano anche il ruolo e il prestigio che le culture e i paesi hanno avuto e hanno nel cammino della storia.</a:t>
            </a:r>
          </a:p>
          <a:p>
            <a:pPr marL="68580" indent="0" algn="ctr">
              <a:buNone/>
            </a:pPr>
            <a:endParaRPr lang="it-IT" dirty="0"/>
          </a:p>
          <a:p>
            <a:pPr marL="68580" indent="0" algn="ctr">
              <a:buNone/>
            </a:pPr>
            <a:r>
              <a:rPr lang="it-IT" dirty="0"/>
              <a:t>Esempi di attività possibili:</a:t>
            </a:r>
          </a:p>
          <a:p>
            <a:r>
              <a:rPr lang="en-US" b="1" i="1" dirty="0" err="1"/>
              <a:t>L’origine</a:t>
            </a:r>
            <a:r>
              <a:rPr lang="en-US" b="1" i="1" dirty="0"/>
              <a:t> </a:t>
            </a:r>
            <a:r>
              <a:rPr lang="en-US" b="1" i="1" dirty="0" err="1"/>
              <a:t>delle</a:t>
            </a:r>
            <a:r>
              <a:rPr lang="en-US" b="1" i="1" dirty="0"/>
              <a:t> parole</a:t>
            </a:r>
            <a:endParaRPr lang="it-IT" dirty="0"/>
          </a:p>
          <a:p>
            <a:r>
              <a:rPr lang="it-IT" dirty="0"/>
              <a:t>Scopriamo l’origine di alcune parole che si riferiscono al cibo, ai vestiti, alle piante e agli animali: cacao, croissant, sandwich, sushi, cuscus, kimono, poncho, pareo, pigiama, short sciacallo, zebra, canguro</a:t>
            </a:r>
          </a:p>
          <a:p>
            <a:endParaRPr lang="it-IT" dirty="0"/>
          </a:p>
          <a:p>
            <a:r>
              <a:rPr lang="en-US" b="1" i="1" dirty="0"/>
              <a:t>I </a:t>
            </a:r>
            <a:r>
              <a:rPr lang="en-US" b="1" i="1" dirty="0" err="1"/>
              <a:t>prestiti</a:t>
            </a:r>
            <a:r>
              <a:rPr lang="en-US" b="1" i="1" dirty="0"/>
              <a:t> </a:t>
            </a:r>
            <a:endParaRPr lang="it-IT" dirty="0"/>
          </a:p>
          <a:p>
            <a:r>
              <a:rPr lang="it-IT" dirty="0"/>
              <a:t>Scopriamo altre parole / prestiti linguistici che sono arrivati all’italiano da:  </a:t>
            </a:r>
          </a:p>
          <a:p>
            <a:r>
              <a:rPr lang="it-IT" dirty="0"/>
              <a:t>la lingua francese, l’inglese, lo spagnolo, l’arabo….</a:t>
            </a:r>
          </a:p>
          <a:p>
            <a:pPr marL="68580" indent="0">
              <a:buNone/>
            </a:pPr>
            <a:endParaRPr lang="it-IT" dirty="0"/>
          </a:p>
        </p:txBody>
      </p:sp>
    </p:spTree>
    <p:extLst>
      <p:ext uri="{BB962C8B-B14F-4D97-AF65-F5344CB8AC3E}">
        <p14:creationId xmlns:p14="http://schemas.microsoft.com/office/powerpoint/2010/main" val="34222587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000" b="1" dirty="0"/>
              <a:t>Le proposte operative sono tratte in particolare dalle due pubblicazioni: </a:t>
            </a:r>
            <a:br>
              <a:rPr lang="it-IT" sz="2000" dirty="0"/>
            </a:br>
            <a:endParaRPr lang="it-IT" sz="2000" dirty="0"/>
          </a:p>
        </p:txBody>
      </p:sp>
      <p:sp>
        <p:nvSpPr>
          <p:cNvPr id="3" name="Segnaposto contenuto 2"/>
          <p:cNvSpPr>
            <a:spLocks noGrp="1"/>
          </p:cNvSpPr>
          <p:nvPr>
            <p:ph idx="1"/>
          </p:nvPr>
        </p:nvSpPr>
        <p:spPr/>
        <p:txBody>
          <a:bodyPr/>
          <a:lstStyle/>
          <a:p>
            <a:endParaRPr lang="it-IT" dirty="0"/>
          </a:p>
          <a:p>
            <a:r>
              <a:rPr lang="it-IT" dirty="0"/>
              <a:t>OGNI LINGUA VALE Conoscere e valorizzare la diversità linguistica nei servizi per l’infanzia e nelle scuole a cura di F. </a:t>
            </a:r>
            <a:r>
              <a:rPr lang="it-IT" dirty="0" err="1"/>
              <a:t>Ameli</a:t>
            </a:r>
            <a:r>
              <a:rPr lang="it-IT" dirty="0"/>
              <a:t>, G. Favaro, G. </a:t>
            </a:r>
            <a:r>
              <a:rPr lang="it-IT" dirty="0" err="1"/>
              <a:t>Ghermandi</a:t>
            </a:r>
            <a:r>
              <a:rPr lang="it-IT" dirty="0"/>
              <a:t>, A. Lazzari, </a:t>
            </a:r>
            <a:r>
              <a:rPr lang="it-IT" dirty="0" err="1"/>
              <a:t>F</a:t>
            </a:r>
            <a:r>
              <a:rPr lang="it-IT" dirty="0"/>
              <a:t>. </a:t>
            </a:r>
            <a:r>
              <a:rPr lang="it-IT" dirty="0" err="1"/>
              <a:t>Minuz</a:t>
            </a:r>
            <a:r>
              <a:rPr lang="it-IT" dirty="0"/>
              <a:t>, R. Pagani</a:t>
            </a:r>
          </a:p>
          <a:p>
            <a:pPr marL="68580" indent="0">
              <a:buNone/>
            </a:pPr>
            <a:endParaRPr lang="it-IT" dirty="0"/>
          </a:p>
          <a:p>
            <a:r>
              <a:rPr lang="it-IT" dirty="0"/>
              <a:t>Favaro G., </a:t>
            </a:r>
            <a:r>
              <a:rPr lang="it-IT" i="1" dirty="0"/>
              <a:t>Una lingua nel cuore, una lingua nella testa. I bambini disegnano il bilinguismo</a:t>
            </a:r>
            <a:r>
              <a:rPr lang="it-IT" dirty="0"/>
              <a:t>, in: Favaro G. (a cura di), </a:t>
            </a:r>
            <a:r>
              <a:rPr lang="it-IT" i="1" dirty="0"/>
              <a:t>Racconti di scuola: idee, buone pratiche, strumenti nella scuola multiculturale, </a:t>
            </a:r>
            <a:r>
              <a:rPr lang="it-IT" dirty="0"/>
              <a:t>Centro Come</a:t>
            </a:r>
          </a:p>
          <a:p>
            <a:endParaRPr lang="it-IT" dirty="0"/>
          </a:p>
        </p:txBody>
      </p:sp>
    </p:spTree>
    <p:extLst>
      <p:ext uri="{BB962C8B-B14F-4D97-AF65-F5344CB8AC3E}">
        <p14:creationId xmlns:p14="http://schemas.microsoft.com/office/powerpoint/2010/main" val="25065584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5800" y="274638"/>
            <a:ext cx="7772400" cy="373062"/>
          </a:xfrm>
        </p:spPr>
        <p:txBody>
          <a:bodyPr>
            <a:normAutofit fontScale="90000"/>
          </a:bodyPr>
          <a:lstStyle/>
          <a:p>
            <a:pPr algn="ctr"/>
            <a:br>
              <a:rPr lang="it-IT" sz="2000" dirty="0"/>
            </a:br>
            <a:r>
              <a:rPr lang="it-IT" sz="2000" dirty="0"/>
              <a:t>BIBLIOSITOGRAFIA</a:t>
            </a:r>
            <a:br>
              <a:rPr lang="it-IT" sz="2000" dirty="0"/>
            </a:br>
            <a:endParaRPr lang="it-IT" sz="2000" dirty="0"/>
          </a:p>
        </p:txBody>
      </p:sp>
      <p:sp>
        <p:nvSpPr>
          <p:cNvPr id="3" name="Segnaposto contenuto 2"/>
          <p:cNvSpPr>
            <a:spLocks noGrp="1"/>
          </p:cNvSpPr>
          <p:nvPr>
            <p:ph idx="1"/>
          </p:nvPr>
        </p:nvSpPr>
        <p:spPr>
          <a:xfrm>
            <a:off x="685800" y="876300"/>
            <a:ext cx="7772400" cy="5196954"/>
          </a:xfrm>
        </p:spPr>
        <p:txBody>
          <a:bodyPr>
            <a:normAutofit fontScale="25000" lnSpcReduction="20000"/>
          </a:bodyPr>
          <a:lstStyle/>
          <a:p>
            <a:endParaRPr lang="it-IT" sz="4800" dirty="0"/>
          </a:p>
          <a:p>
            <a:r>
              <a:rPr lang="it-IT" sz="4800" dirty="0"/>
              <a:t>AA.VV., </a:t>
            </a:r>
            <a:r>
              <a:rPr lang="it-IT" sz="4800" i="1" dirty="0"/>
              <a:t>Tante lingue a scuola. Riconoscere e valorizzare le lingue d’origine degli alunni stranieri</a:t>
            </a:r>
            <a:r>
              <a:rPr lang="it-IT" sz="4800" dirty="0"/>
              <a:t>, Comune di Venezia, 2009</a:t>
            </a:r>
          </a:p>
          <a:p>
            <a:r>
              <a:rPr lang="it-IT" sz="4800" dirty="0" err="1"/>
              <a:t>Abdelilah-Bauer</a:t>
            </a:r>
            <a:r>
              <a:rPr lang="it-IT" sz="4800" dirty="0"/>
              <a:t> B., </a:t>
            </a:r>
            <a:r>
              <a:rPr lang="it-IT" sz="4800" i="1" dirty="0"/>
              <a:t>Guida per genitori di bambini bilingui</a:t>
            </a:r>
            <a:r>
              <a:rPr lang="it-IT" sz="4800" dirty="0"/>
              <a:t>, Raffaello Cortina, 2013</a:t>
            </a:r>
          </a:p>
          <a:p>
            <a:r>
              <a:rPr lang="it-IT" sz="4800" dirty="0"/>
              <a:t>Cecilia Andorno e Silvia </a:t>
            </a:r>
            <a:r>
              <a:rPr lang="it-IT" sz="4800" dirty="0" err="1"/>
              <a:t>Sordella</a:t>
            </a:r>
            <a:r>
              <a:rPr lang="it-IT" sz="4800" dirty="0"/>
              <a:t>, </a:t>
            </a:r>
            <a:r>
              <a:rPr lang="it-IT" sz="4800" i="1" dirty="0"/>
              <a:t>Esplorare le lingue in classe. Strumenti e risorse per un laboratorio di </a:t>
            </a:r>
            <a:r>
              <a:rPr lang="it-IT" sz="4800" i="1" dirty="0" err="1"/>
              <a:t>Eveil</a:t>
            </a:r>
            <a:r>
              <a:rPr lang="it-IT" sz="4800" i="1" dirty="0"/>
              <a:t> </a:t>
            </a:r>
            <a:r>
              <a:rPr lang="it-IT" sz="4800" i="1" dirty="0" err="1"/>
              <a:t>aux</a:t>
            </a:r>
            <a:r>
              <a:rPr lang="it-IT" sz="4800" i="1" dirty="0"/>
              <a:t> </a:t>
            </a:r>
            <a:r>
              <a:rPr lang="it-IT" sz="4800" i="1" dirty="0" err="1"/>
              <a:t>langues</a:t>
            </a:r>
            <a:r>
              <a:rPr lang="it-IT" sz="4800" i="1" dirty="0"/>
              <a:t> nella scuola primaria, </a:t>
            </a:r>
            <a:r>
              <a:rPr lang="it-IT" sz="4800" dirty="0"/>
              <a:t>in Italiano Lingua Due n.1 2018 , </a:t>
            </a:r>
            <a:r>
              <a:rPr lang="it-IT" sz="4800" dirty="0">
                <a:hlinkClick r:id="rId2"/>
              </a:rPr>
              <a:t>www.riviste.unimi.it</a:t>
            </a:r>
            <a:endParaRPr lang="it-IT" sz="4800" dirty="0"/>
          </a:p>
          <a:p>
            <a:r>
              <a:rPr lang="it-IT" sz="4800" dirty="0"/>
              <a:t>Calvi M. V., </a:t>
            </a:r>
            <a:r>
              <a:rPr lang="it-IT" sz="4800" dirty="0" err="1"/>
              <a:t>Bajini</a:t>
            </a:r>
            <a:r>
              <a:rPr lang="it-IT" sz="4800" dirty="0"/>
              <a:t> I. e Bonomi M. (a cura di), </a:t>
            </a:r>
            <a:r>
              <a:rPr lang="it-IT" sz="4800" i="1" dirty="0"/>
              <a:t>Lingue migranti e nuovi paesaggi</a:t>
            </a:r>
            <a:r>
              <a:rPr lang="it-IT" sz="4800" dirty="0"/>
              <a:t>, Edizioni Universitarie di Lettere Economia e Diritto, 2015.</a:t>
            </a:r>
          </a:p>
          <a:p>
            <a:r>
              <a:rPr lang="it-IT" sz="4800" dirty="0" err="1"/>
              <a:t>Chiappelli</a:t>
            </a:r>
            <a:r>
              <a:rPr lang="it-IT" sz="4800" dirty="0"/>
              <a:t> T., Manetti C., </a:t>
            </a:r>
            <a:r>
              <a:rPr lang="it-IT" sz="4800" dirty="0" err="1"/>
              <a:t>Pona</a:t>
            </a:r>
            <a:r>
              <a:rPr lang="it-IT" sz="4800" dirty="0"/>
              <a:t> A. (a cura di), </a:t>
            </a:r>
            <a:r>
              <a:rPr lang="it-IT" sz="4800" i="1" dirty="0"/>
              <a:t>Valorizzazione </a:t>
            </a:r>
            <a:r>
              <a:rPr lang="it-IT" sz="4800" i="1" dirty="0" err="1"/>
              <a:t>dell'intercultura</a:t>
            </a:r>
            <a:r>
              <a:rPr lang="it-IT" sz="4800" i="1" dirty="0"/>
              <a:t> e del plurilinguismo a scuola : sperimentando la varietà attraverso lingue, linguaggi, scritture, </a:t>
            </a:r>
            <a:r>
              <a:rPr lang="it-IT" sz="4800" dirty="0" err="1"/>
              <a:t>Saperi</a:t>
            </a:r>
            <a:r>
              <a:rPr lang="it-IT" sz="4800" dirty="0"/>
              <a:t> Aperti </a:t>
            </a:r>
            <a:r>
              <a:rPr lang="it-IT" sz="4800" dirty="0" err="1"/>
              <a:t>Soc</a:t>
            </a:r>
            <a:r>
              <a:rPr lang="it-IT" sz="4800" dirty="0"/>
              <a:t>. coop, 2015</a:t>
            </a:r>
          </a:p>
          <a:p>
            <a:r>
              <a:rPr lang="it-IT" sz="4800" dirty="0"/>
              <a:t>Commissione delle Comunità Europee, </a:t>
            </a:r>
            <a:r>
              <a:rPr lang="it-IT" sz="4800" i="1" dirty="0"/>
              <a:t>Un nuovo quadro strategico per il multilinguismo</a:t>
            </a:r>
            <a:r>
              <a:rPr lang="it-IT" sz="4800" dirty="0"/>
              <a:t>, 2005</a:t>
            </a:r>
          </a:p>
          <a:p>
            <a:r>
              <a:rPr lang="it-IT" sz="4800" dirty="0"/>
              <a:t>Contento S. (a cura di ), </a:t>
            </a:r>
            <a:r>
              <a:rPr lang="it-IT" sz="4800" i="1" dirty="0"/>
              <a:t>Crescere nel bilinguismo: aspetti cognitivi, linguistici ed emotivi, </a:t>
            </a:r>
            <a:r>
              <a:rPr lang="it-IT" sz="4800" dirty="0"/>
              <a:t>Carocci, 2010</a:t>
            </a:r>
          </a:p>
          <a:p>
            <a:r>
              <a:rPr lang="it-IT" sz="4800" dirty="0" err="1"/>
              <a:t>Council</a:t>
            </a:r>
            <a:r>
              <a:rPr lang="it-IT" sz="4800" dirty="0"/>
              <a:t> of Europe/</a:t>
            </a:r>
            <a:r>
              <a:rPr lang="it-IT" sz="4800" dirty="0" err="1"/>
              <a:t>Conseil</a:t>
            </a:r>
            <a:r>
              <a:rPr lang="it-IT" sz="4800" dirty="0"/>
              <a:t> de l’Europe, </a:t>
            </a:r>
            <a:r>
              <a:rPr lang="it-IT" sz="4800" i="1" dirty="0"/>
              <a:t>Quadro comune europeo di riferimento per le lingue: apprendimento, insegnamento, valutazione</a:t>
            </a:r>
            <a:r>
              <a:rPr lang="it-IT" sz="4800" dirty="0"/>
              <a:t>, 2001.</a:t>
            </a:r>
          </a:p>
          <a:p>
            <a:r>
              <a:rPr lang="it-IT" sz="4800" dirty="0" err="1"/>
              <a:t>Council</a:t>
            </a:r>
            <a:r>
              <a:rPr lang="it-IT" sz="4800" dirty="0"/>
              <a:t> of Europe/</a:t>
            </a:r>
            <a:r>
              <a:rPr lang="it-IT" sz="4800" dirty="0" err="1"/>
              <a:t>Conseil</a:t>
            </a:r>
            <a:r>
              <a:rPr lang="it-IT" sz="4800" dirty="0"/>
              <a:t> de l’Europe, </a:t>
            </a:r>
            <a:r>
              <a:rPr lang="it-IT" sz="4800" i="1" dirty="0"/>
              <a:t>Guida per lo sviluppo e l’attuazione di curricoli per una educazione plurilingue e interculturale, </a:t>
            </a:r>
            <a:r>
              <a:rPr lang="it-IT" sz="4800" dirty="0"/>
              <a:t>2016</a:t>
            </a:r>
          </a:p>
          <a:p>
            <a:r>
              <a:rPr lang="it-IT" sz="4800" dirty="0" err="1"/>
              <a:t>Daloiso</a:t>
            </a:r>
            <a:r>
              <a:rPr lang="it-IT" sz="4800" dirty="0"/>
              <a:t> M., </a:t>
            </a:r>
            <a:r>
              <a:rPr lang="it-IT" sz="4800" i="1" dirty="0"/>
              <a:t>La lingua straniera nella scuola dell'infanzia. Fondamenti di glottodidattica</a:t>
            </a:r>
            <a:r>
              <a:rPr lang="it-IT" sz="4800" dirty="0"/>
              <a:t>, UTET università, 2009</a:t>
            </a:r>
          </a:p>
          <a:p>
            <a:r>
              <a:rPr lang="it-IT" sz="4800" dirty="0"/>
              <a:t>Graziella Favaro (2017), </a:t>
            </a:r>
            <a:r>
              <a:rPr lang="it-IT" sz="4800" i="1" dirty="0"/>
              <a:t>L’italiano lingua filiale. Repertori linguistici di adulti e bambini “nuovi italiani</a:t>
            </a:r>
            <a:r>
              <a:rPr lang="it-IT" sz="4800" dirty="0"/>
              <a:t>”, in</a:t>
            </a:r>
          </a:p>
          <a:p>
            <a:r>
              <a:rPr lang="it-IT" sz="4800" dirty="0"/>
              <a:t>M. Vedovelli, a cura di, L’italiano dei nuovi italiani, </a:t>
            </a:r>
            <a:r>
              <a:rPr lang="it-IT" sz="4800" dirty="0" err="1"/>
              <a:t>Aracne</a:t>
            </a:r>
            <a:r>
              <a:rPr lang="it-IT" sz="4800" dirty="0"/>
              <a:t>, Roma</a:t>
            </a:r>
          </a:p>
          <a:p>
            <a:pPr marL="68580" indent="0">
              <a:buNone/>
            </a:pPr>
            <a:r>
              <a:rPr lang="it-IT" sz="4300" dirty="0"/>
              <a:t> </a:t>
            </a:r>
          </a:p>
          <a:p>
            <a:endParaRPr lang="it-IT" dirty="0"/>
          </a:p>
        </p:txBody>
      </p:sp>
    </p:spTree>
    <p:extLst>
      <p:ext uri="{BB962C8B-B14F-4D97-AF65-F5344CB8AC3E}">
        <p14:creationId xmlns:p14="http://schemas.microsoft.com/office/powerpoint/2010/main" val="37344468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5800" y="584200"/>
            <a:ext cx="7772400" cy="4749801"/>
          </a:xfrm>
        </p:spPr>
        <p:txBody>
          <a:bodyPr>
            <a:normAutofit fontScale="70000" lnSpcReduction="20000"/>
          </a:bodyPr>
          <a:lstStyle/>
          <a:p>
            <a:r>
              <a:rPr lang="it-IT" dirty="0"/>
              <a:t>Favaro G., </a:t>
            </a:r>
            <a:r>
              <a:rPr lang="it-IT" i="1" dirty="0"/>
              <a:t>A scuola nessuno è straniero. Insegnare e apprendere nella classe multiculturale</a:t>
            </a:r>
            <a:r>
              <a:rPr lang="it-IT" dirty="0"/>
              <a:t>, Giunti, 2014 Favaro G., </a:t>
            </a:r>
            <a:r>
              <a:rPr lang="it-IT" i="1" dirty="0"/>
              <a:t>Insegnare l’italiano agli alunni stranieri</a:t>
            </a:r>
            <a:r>
              <a:rPr lang="it-IT" dirty="0"/>
              <a:t>, La Nuova Italia-RCS, 2002</a:t>
            </a:r>
          </a:p>
          <a:p>
            <a:r>
              <a:rPr lang="it-IT" dirty="0"/>
              <a:t>Favaro G. (a cura di), </a:t>
            </a:r>
            <a:r>
              <a:rPr lang="it-IT" i="1" dirty="0"/>
              <a:t>Dare parole al mondo: l'italiano dei bambini stranieri, </a:t>
            </a:r>
            <a:r>
              <a:rPr lang="it-IT" dirty="0"/>
              <a:t>Junior, 2011</a:t>
            </a:r>
          </a:p>
          <a:p>
            <a:r>
              <a:rPr lang="it-IT" dirty="0"/>
              <a:t>Favaro G., </a:t>
            </a:r>
            <a:r>
              <a:rPr lang="it-IT" i="1" dirty="0"/>
              <a:t>Parole a più voci. Alunni stranieri tra prima e seconda lingua</a:t>
            </a:r>
            <a:r>
              <a:rPr lang="it-IT" dirty="0"/>
              <a:t>, in: </a:t>
            </a:r>
          </a:p>
          <a:p>
            <a:r>
              <a:rPr lang="it-IT" dirty="0"/>
              <a:t>AA.VV. T</a:t>
            </a:r>
            <a:r>
              <a:rPr lang="it-IT" i="1" dirty="0"/>
              <a:t>ante lingue a scuola</a:t>
            </a:r>
            <a:r>
              <a:rPr lang="it-IT" dirty="0"/>
              <a:t>, Comune di Venezia, 2009</a:t>
            </a:r>
          </a:p>
          <a:p>
            <a:r>
              <a:rPr lang="it-IT" dirty="0"/>
              <a:t>Favaro G., </a:t>
            </a:r>
            <a:r>
              <a:rPr lang="it-IT" i="1" dirty="0"/>
              <a:t>Parole d’infanzia. I bambini disegnano e raccontano la diversità linguistica, </a:t>
            </a:r>
            <a:r>
              <a:rPr lang="it-IT" dirty="0"/>
              <a:t>in: G. </a:t>
            </a:r>
            <a:r>
              <a:rPr lang="it-IT" dirty="0" err="1"/>
              <a:t>Anfosso</a:t>
            </a:r>
            <a:r>
              <a:rPr lang="it-IT" dirty="0"/>
              <a:t>, G. </a:t>
            </a:r>
            <a:r>
              <a:rPr lang="it-IT" dirty="0" err="1"/>
              <a:t>Polimeni</a:t>
            </a:r>
            <a:r>
              <a:rPr lang="it-IT" dirty="0"/>
              <a:t>, E. Salvadori (a cura di ), Parola di sé. Le autobiografie linguistiche tra teoria e didattica, Angeli, Milano, 2016</a:t>
            </a:r>
          </a:p>
          <a:p>
            <a:r>
              <a:rPr lang="it-IT" dirty="0"/>
              <a:t>Favaro G., </a:t>
            </a:r>
            <a:r>
              <a:rPr lang="it-IT" i="1" dirty="0"/>
              <a:t>L’italiano lingua filiale. Repertori linguistici di adulti e bambini “nuovi italiani</a:t>
            </a:r>
            <a:r>
              <a:rPr lang="it-IT" dirty="0"/>
              <a:t>”, </a:t>
            </a:r>
          </a:p>
          <a:p>
            <a:r>
              <a:rPr lang="it-IT" dirty="0"/>
              <a:t>M. Vedovelli, a cura di, L’italiano dei nuovi italiani, </a:t>
            </a:r>
            <a:r>
              <a:rPr lang="it-IT" dirty="0" err="1"/>
              <a:t>Aracne</a:t>
            </a:r>
            <a:r>
              <a:rPr lang="it-IT" dirty="0"/>
              <a:t>, Roma, 2017</a:t>
            </a:r>
          </a:p>
          <a:p>
            <a:r>
              <a:rPr lang="it-IT" dirty="0"/>
              <a:t>Favaro G., </a:t>
            </a:r>
            <a:r>
              <a:rPr lang="it-IT" i="1" dirty="0"/>
              <a:t>Il bilinguismo disegnato</a:t>
            </a:r>
            <a:r>
              <a:rPr lang="it-IT" dirty="0"/>
              <a:t>, in: </a:t>
            </a:r>
            <a:r>
              <a:rPr lang="it-IT" i="1" dirty="0"/>
              <a:t>Italiano </a:t>
            </a:r>
            <a:r>
              <a:rPr lang="it-IT" i="1" dirty="0" err="1"/>
              <a:t>LinguaDue</a:t>
            </a:r>
            <a:r>
              <a:rPr lang="it-IT" i="1" dirty="0"/>
              <a:t> </a:t>
            </a:r>
            <a:r>
              <a:rPr lang="it-IT" dirty="0"/>
              <a:t>n.1/2013, </a:t>
            </a:r>
            <a:r>
              <a:rPr lang="it-IT" dirty="0">
                <a:hlinkClick r:id="rId2"/>
              </a:rPr>
              <a:t>www.unimi.it</a:t>
            </a:r>
            <a:endParaRPr lang="it-IT" dirty="0"/>
          </a:p>
          <a:p>
            <a:r>
              <a:rPr lang="it-IT" dirty="0"/>
              <a:t>Favaro G., </a:t>
            </a:r>
            <a:r>
              <a:rPr lang="it-IT" i="1" dirty="0"/>
              <a:t>Una lingua nel cuore, una lingua nella testa. I bambini disegnano il bilinguismo</a:t>
            </a:r>
            <a:r>
              <a:rPr lang="it-IT" dirty="0"/>
              <a:t>, in: Favaro G. (a cura di), </a:t>
            </a:r>
            <a:r>
              <a:rPr lang="it-IT" i="1" dirty="0"/>
              <a:t>Racconti di scuola: idee, buone pratiche, strumenti nella scuola multiculturale, </a:t>
            </a:r>
            <a:r>
              <a:rPr lang="it-IT" dirty="0"/>
              <a:t>Centro Come, 2011  Disponibile online  </a:t>
            </a:r>
          </a:p>
          <a:p>
            <a:r>
              <a:rPr lang="it-IT" dirty="0"/>
              <a:t>Losco </a:t>
            </a:r>
            <a:r>
              <a:rPr lang="it-IT" dirty="0" err="1"/>
              <a:t>W</a:t>
            </a:r>
            <a:r>
              <a:rPr lang="it-IT" dirty="0"/>
              <a:t>. ( a cura di ), </a:t>
            </a:r>
            <a:r>
              <a:rPr lang="it-IT" i="1" dirty="0"/>
              <a:t>Le mie lingue. Riflessioni ed esperienze sulla diversità linguistica e culturale</a:t>
            </a:r>
            <a:r>
              <a:rPr lang="it-IT" dirty="0"/>
              <a:t>, Edizioni Junior, 2011</a:t>
            </a:r>
          </a:p>
          <a:p>
            <a:r>
              <a:rPr lang="it-IT" dirty="0" err="1"/>
              <a:t>Polimeni</a:t>
            </a:r>
            <a:r>
              <a:rPr lang="it-IT" dirty="0"/>
              <a:t> G. (a cura di), </a:t>
            </a:r>
            <a:r>
              <a:rPr lang="it-IT" i="1" dirty="0"/>
              <a:t>Parole di sé. Le autobiografie linguistiche tra teoria e didattica</a:t>
            </a:r>
            <a:r>
              <a:rPr lang="it-IT" dirty="0"/>
              <a:t>, Franco Angeli, 2016</a:t>
            </a:r>
          </a:p>
          <a:p>
            <a:r>
              <a:rPr lang="it-IT" dirty="0" err="1"/>
              <a:t>Chimamanda</a:t>
            </a:r>
            <a:r>
              <a:rPr lang="it-IT" dirty="0"/>
              <a:t> </a:t>
            </a:r>
            <a:r>
              <a:rPr lang="it-IT" dirty="0" err="1"/>
              <a:t>Ngozi</a:t>
            </a:r>
            <a:r>
              <a:rPr lang="it-IT" dirty="0"/>
              <a:t> </a:t>
            </a:r>
            <a:r>
              <a:rPr lang="it-IT" dirty="0" err="1"/>
              <a:t>Adichie</a:t>
            </a:r>
            <a:r>
              <a:rPr lang="it-IT" dirty="0"/>
              <a:t>, </a:t>
            </a:r>
            <a:r>
              <a:rPr lang="it-IT" i="1" dirty="0"/>
              <a:t>Il pericolo di un’unica storia</a:t>
            </a:r>
            <a:r>
              <a:rPr lang="it-IT" dirty="0"/>
              <a:t>, Einaudi, 2020</a:t>
            </a:r>
          </a:p>
          <a:p>
            <a:pPr marL="68580" indent="0">
              <a:buNone/>
            </a:pPr>
            <a:endParaRPr lang="it-IT" dirty="0"/>
          </a:p>
        </p:txBody>
      </p:sp>
    </p:spTree>
    <p:extLst>
      <p:ext uri="{BB962C8B-B14F-4D97-AF65-F5344CB8AC3E}">
        <p14:creationId xmlns:p14="http://schemas.microsoft.com/office/powerpoint/2010/main" val="2607061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5800" y="609600"/>
            <a:ext cx="7772400" cy="5359400"/>
          </a:xfrm>
        </p:spPr>
        <p:txBody>
          <a:bodyPr/>
          <a:lstStyle/>
          <a:p>
            <a:pPr marL="68580" indent="0">
              <a:buNone/>
            </a:pPr>
            <a:r>
              <a:rPr lang="it-IT" dirty="0"/>
              <a:t>Il </a:t>
            </a:r>
            <a:r>
              <a:rPr lang="it-IT" b="1" dirty="0"/>
              <a:t>21 febbraio è la Giornata Internazionale della Lingua Madre</a:t>
            </a:r>
            <a:r>
              <a:rPr lang="it-IT" dirty="0"/>
              <a:t>, </a:t>
            </a:r>
            <a:r>
              <a:rPr lang="it-IT" b="1" dirty="0"/>
              <a:t>indetta dall'UNESCO </a:t>
            </a:r>
            <a:r>
              <a:rPr lang="it-IT" dirty="0"/>
              <a:t>e riconosciuta dall'Assemblea Generale dell'ONU </a:t>
            </a:r>
            <a:r>
              <a:rPr lang="it-IT" b="1" dirty="0"/>
              <a:t>per promuovere</a:t>
            </a:r>
            <a:r>
              <a:rPr lang="it-IT" dirty="0"/>
              <a:t> la madrelingua, la </a:t>
            </a:r>
            <a:r>
              <a:rPr lang="it-IT" b="1" dirty="0"/>
              <a:t>diversità linguistica e culturale e il multilinguismo.</a:t>
            </a:r>
          </a:p>
          <a:p>
            <a:pPr marL="68580" indent="0">
              <a:buNone/>
            </a:pPr>
            <a:endParaRPr lang="it-IT" dirty="0"/>
          </a:p>
          <a:p>
            <a:pPr marL="68580" indent="0">
              <a:buNone/>
            </a:pPr>
            <a:r>
              <a:rPr lang="it-IT" dirty="0"/>
              <a:t>Dar voce a tutte le lingue presenti in classe valorizzando il plurilinguismo, legittimare tutte le lingue senza gerarchizzarle, recuperare la propria identità linguistico-culturale sono alcuni degli obiettivi legati alle proposte della giornata per la lingua madre che possono essere altresì sviluppate durante tutto l’anno scolastico. I vari interventi hanno rilevanza anche al fine di realizzare un’educazione alla cittadinanza attiva che sollecita lo sviluppo della competenza interculturale e multilinguistica così come previsto dalle Raccomandazioni Europee 2018 e dall’Agenda 2030 Onu (punto 4.7). </a:t>
            </a:r>
          </a:p>
          <a:p>
            <a:endParaRPr lang="it-IT" dirty="0"/>
          </a:p>
        </p:txBody>
      </p:sp>
    </p:spTree>
    <p:extLst>
      <p:ext uri="{BB962C8B-B14F-4D97-AF65-F5344CB8AC3E}">
        <p14:creationId xmlns:p14="http://schemas.microsoft.com/office/powerpoint/2010/main" val="20830841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5800" y="274638"/>
            <a:ext cx="7772400" cy="804862"/>
          </a:xfrm>
        </p:spPr>
        <p:txBody>
          <a:bodyPr>
            <a:normAutofit fontScale="90000"/>
          </a:bodyPr>
          <a:lstStyle/>
          <a:p>
            <a:pPr algn="ctr"/>
            <a:r>
              <a:rPr lang="it-IT" sz="2400" dirty="0"/>
              <a:t>NARRATIVA</a:t>
            </a:r>
            <a:br>
              <a:rPr lang="it-IT" sz="2400" dirty="0"/>
            </a:br>
            <a:endParaRPr lang="it-IT" sz="2400" dirty="0"/>
          </a:p>
        </p:txBody>
      </p:sp>
      <p:sp>
        <p:nvSpPr>
          <p:cNvPr id="3" name="Segnaposto contenuto 2"/>
          <p:cNvSpPr>
            <a:spLocks noGrp="1"/>
          </p:cNvSpPr>
          <p:nvPr>
            <p:ph idx="1"/>
          </p:nvPr>
        </p:nvSpPr>
        <p:spPr>
          <a:xfrm>
            <a:off x="685800" y="1079500"/>
            <a:ext cx="7772400" cy="4254501"/>
          </a:xfrm>
        </p:spPr>
        <p:txBody>
          <a:bodyPr>
            <a:normAutofit lnSpcReduction="10000"/>
          </a:bodyPr>
          <a:lstStyle/>
          <a:p>
            <a:r>
              <a:rPr lang="it-IT" dirty="0"/>
              <a:t>Collana </a:t>
            </a:r>
            <a:r>
              <a:rPr lang="it-IT" i="1" dirty="0"/>
              <a:t>i Mappamondi</a:t>
            </a:r>
            <a:r>
              <a:rPr lang="it-IT" dirty="0"/>
              <a:t>, AA. VV., 15 volumi, casa editrice </a:t>
            </a:r>
            <a:r>
              <a:rPr lang="it-IT" dirty="0" err="1"/>
              <a:t>Sinnos</a:t>
            </a:r>
            <a:endParaRPr lang="it-IT" dirty="0"/>
          </a:p>
          <a:p>
            <a:r>
              <a:rPr lang="it-IT" dirty="0"/>
              <a:t>Collana </a:t>
            </a:r>
            <a:r>
              <a:rPr lang="it-IT" i="1" dirty="0" err="1"/>
              <a:t>Storievasive</a:t>
            </a:r>
            <a:r>
              <a:rPr lang="it-IT" dirty="0"/>
              <a:t>, AA.VV. di </a:t>
            </a:r>
            <a:r>
              <a:rPr lang="it-IT" dirty="0" err="1"/>
              <a:t>Carthusia</a:t>
            </a:r>
            <a:r>
              <a:rPr lang="it-IT" dirty="0"/>
              <a:t> Edizioni in collaborazione con Cooperativa articolo 3. </a:t>
            </a:r>
          </a:p>
          <a:p>
            <a:r>
              <a:rPr lang="it-IT" dirty="0"/>
              <a:t>Favaro G., Casorati M., </a:t>
            </a:r>
            <a:r>
              <a:rPr lang="it-IT" i="1" dirty="0" err="1"/>
              <a:t>Colorin</a:t>
            </a:r>
            <a:r>
              <a:rPr lang="it-IT" i="1" dirty="0"/>
              <a:t> </a:t>
            </a:r>
            <a:r>
              <a:rPr lang="it-IT" i="1" dirty="0" err="1"/>
              <a:t>colorado</a:t>
            </a:r>
            <a:r>
              <a:rPr lang="it-IT" i="1" dirty="0"/>
              <a:t>... i genitori stranieri raccontano le fiabe</a:t>
            </a:r>
            <a:r>
              <a:rPr lang="it-IT" dirty="0"/>
              <a:t>, Centro Come, 2011 Zoccarato D., </a:t>
            </a:r>
            <a:r>
              <a:rPr lang="it-IT" i="1" dirty="0"/>
              <a:t>Gina e Pina</a:t>
            </a:r>
            <a:r>
              <a:rPr lang="it-IT" dirty="0"/>
              <a:t>, Vannini, 2008</a:t>
            </a:r>
          </a:p>
          <a:p>
            <a:r>
              <a:rPr lang="it-IT" dirty="0" err="1"/>
              <a:t>Satta</a:t>
            </a:r>
            <a:r>
              <a:rPr lang="it-IT" dirty="0"/>
              <a:t> A., </a:t>
            </a:r>
            <a:r>
              <a:rPr lang="it-IT" i="1" dirty="0"/>
              <a:t>Ci sarà una volta. Favole e mamme in ambulatorio, </a:t>
            </a:r>
            <a:r>
              <a:rPr lang="it-IT" dirty="0"/>
              <a:t>Infinito, 2011</a:t>
            </a:r>
          </a:p>
          <a:p>
            <a:r>
              <a:rPr lang="it-IT" dirty="0" err="1"/>
              <a:t>Satta</a:t>
            </a:r>
            <a:r>
              <a:rPr lang="it-IT" dirty="0"/>
              <a:t> A., </a:t>
            </a:r>
            <a:r>
              <a:rPr lang="it-IT" i="1" dirty="0"/>
              <a:t>Mamma quante storie! Favole in ambulatorio, in treno e in piazza, </a:t>
            </a:r>
            <a:r>
              <a:rPr lang="it-IT" dirty="0" err="1"/>
              <a:t>Ist</a:t>
            </a:r>
            <a:r>
              <a:rPr lang="it-IT" dirty="0"/>
              <a:t>. Enciclopedia Italiana, 2016</a:t>
            </a:r>
          </a:p>
          <a:p>
            <a:r>
              <a:rPr lang="it-IT" dirty="0"/>
              <a:t>Collana </a:t>
            </a:r>
            <a:r>
              <a:rPr lang="it-IT" dirty="0" err="1"/>
              <a:t>Storiesconfinate</a:t>
            </a:r>
            <a:r>
              <a:rPr lang="it-IT" dirty="0"/>
              <a:t>, Progetto “Fiabe nella valigia”, </a:t>
            </a:r>
            <a:r>
              <a:rPr lang="it-IT" dirty="0" err="1"/>
              <a:t>Carthusia</a:t>
            </a:r>
            <a:r>
              <a:rPr lang="it-IT" dirty="0"/>
              <a:t> Edizioni 2004</a:t>
            </a:r>
          </a:p>
          <a:p>
            <a:r>
              <a:rPr lang="it-IT" dirty="0"/>
              <a:t>Irena </a:t>
            </a:r>
            <a:r>
              <a:rPr lang="it-IT" dirty="0" err="1"/>
              <a:t>Kobold</a:t>
            </a:r>
            <a:r>
              <a:rPr lang="it-IT" dirty="0"/>
              <a:t>, </a:t>
            </a:r>
            <a:r>
              <a:rPr lang="it-IT" b="1" i="1" dirty="0"/>
              <a:t>Una coperta di parole, Hoepli 2015</a:t>
            </a:r>
            <a:endParaRPr lang="it-IT" dirty="0"/>
          </a:p>
          <a:p>
            <a:endParaRPr lang="it-IT" dirty="0"/>
          </a:p>
        </p:txBody>
      </p:sp>
    </p:spTree>
    <p:extLst>
      <p:ext uri="{BB962C8B-B14F-4D97-AF65-F5344CB8AC3E}">
        <p14:creationId xmlns:p14="http://schemas.microsoft.com/office/powerpoint/2010/main" val="42183448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5800" y="274638"/>
            <a:ext cx="7772400" cy="1143000"/>
          </a:xfrm>
        </p:spPr>
        <p:txBody>
          <a:bodyPr>
            <a:normAutofit/>
          </a:bodyPr>
          <a:lstStyle/>
          <a:p>
            <a:pPr algn="ctr"/>
            <a:r>
              <a:rPr lang="it-IT" sz="2400" dirty="0"/>
              <a:t>SITOGRAFIA</a:t>
            </a:r>
            <a:br>
              <a:rPr lang="it-IT" sz="2400" dirty="0"/>
            </a:br>
            <a:endParaRPr lang="it-IT" sz="2400" dirty="0"/>
          </a:p>
        </p:txBody>
      </p:sp>
      <p:sp>
        <p:nvSpPr>
          <p:cNvPr id="3" name="Segnaposto contenuto 2"/>
          <p:cNvSpPr>
            <a:spLocks noGrp="1"/>
          </p:cNvSpPr>
          <p:nvPr>
            <p:ph idx="1"/>
          </p:nvPr>
        </p:nvSpPr>
        <p:spPr/>
        <p:txBody>
          <a:bodyPr/>
          <a:lstStyle/>
          <a:p>
            <a:endParaRPr lang="it-IT" dirty="0"/>
          </a:p>
          <a:p>
            <a:r>
              <a:rPr lang="it-IT" dirty="0"/>
              <a:t>CD&gt;&gt;LEI – Centro </a:t>
            </a:r>
            <a:r>
              <a:rPr lang="it-IT" dirty="0" err="1"/>
              <a:t>RiESco</a:t>
            </a:r>
            <a:endParaRPr lang="it-IT" dirty="0"/>
          </a:p>
          <a:p>
            <a:r>
              <a:rPr lang="it-IT" dirty="0"/>
              <a:t>Nella sezione del sito del Centro dedicata ai focus tematici è presente una sezione chiamata Lingua Madre, nella quale sono riportate bibliografie, dossier di approfondimento, video di documentazione su temi del bilinguismo e della valorizzazione della lingua madre. </a:t>
            </a:r>
            <a:r>
              <a:rPr lang="it-IT" u="sng" dirty="0"/>
              <a:t>www.iperbole.bologna.it/cdlei/servizi/109:35518/35514</a:t>
            </a:r>
            <a:endParaRPr lang="it-IT" dirty="0"/>
          </a:p>
          <a:p>
            <a:endParaRPr lang="it-IT" dirty="0"/>
          </a:p>
        </p:txBody>
      </p:sp>
    </p:spTree>
    <p:extLst>
      <p:ext uri="{BB962C8B-B14F-4D97-AF65-F5344CB8AC3E}">
        <p14:creationId xmlns:p14="http://schemas.microsoft.com/office/powerpoint/2010/main" val="23159792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5800" y="749301"/>
            <a:ext cx="7772400" cy="4584700"/>
          </a:xfrm>
        </p:spPr>
        <p:txBody>
          <a:bodyPr>
            <a:normAutofit fontScale="92500" lnSpcReduction="20000"/>
          </a:bodyPr>
          <a:lstStyle/>
          <a:p>
            <a:r>
              <a:rPr lang="it-IT" b="1" dirty="0"/>
              <a:t>Guida per lo sviluppo e l’attuazione di curricoli per una educazione plurilingue e interculturale (Seconda edizione agosto 2016</a:t>
            </a:r>
            <a:r>
              <a:rPr lang="it-IT" dirty="0"/>
              <a:t>, riveduta e arricchita dopo la fase di sperimentazione condotta negli anni 2011-2014)</a:t>
            </a:r>
          </a:p>
          <a:p>
            <a:r>
              <a:rPr lang="it-IT" dirty="0"/>
              <a:t>https://riviste.unimi.it/index.php/promoitals/article/view/8261 https://riviste.unimi.it/index.php/promoitals/article/download/8261/7882</a:t>
            </a:r>
          </a:p>
          <a:p>
            <a:r>
              <a:rPr lang="it-IT" b="1" dirty="0"/>
              <a:t>Linee   guida   per   l’accoglienza   e   l’integrazione   degli   alunni   stranieri</a:t>
            </a:r>
            <a:r>
              <a:rPr lang="it-IT" dirty="0"/>
              <a:t>,    MIUR,    2014 Lavoro di raccolta ed elaborazione di dati e di esperienze effettuato dall’ufficio 'Immigrazione, orientamento e lotta all’abbandono scolastico' della Direzione generale per lo Studente del </a:t>
            </a:r>
            <a:r>
              <a:rPr lang="it-IT" dirty="0" err="1"/>
              <a:t>Miur</a:t>
            </a:r>
            <a:r>
              <a:rPr lang="it-IT" dirty="0"/>
              <a:t>. </a:t>
            </a:r>
          </a:p>
          <a:p>
            <a:r>
              <a:rPr lang="it-IT" dirty="0">
                <a:hlinkClick r:id="rId2"/>
              </a:rPr>
              <a:t>http://www.istruzione.it/archivio/web/ministero/focus190214.html</a:t>
            </a:r>
            <a:endParaRPr lang="it-IT" dirty="0"/>
          </a:p>
          <a:p>
            <a:pPr marL="68580" indent="0">
              <a:buNone/>
            </a:pPr>
            <a:endParaRPr lang="it-IT" dirty="0"/>
          </a:p>
          <a:p>
            <a:r>
              <a:rPr lang="it-IT" b="1" dirty="0"/>
              <a:t>Il bilinguismo disegnato</a:t>
            </a:r>
            <a:r>
              <a:rPr lang="it-IT" dirty="0"/>
              <a:t> https://riviste.unimi.it/index.php/promoitals/article/view/3123/3313</a:t>
            </a:r>
          </a:p>
          <a:p>
            <a:endParaRPr lang="it-IT" dirty="0"/>
          </a:p>
        </p:txBody>
      </p:sp>
    </p:spTree>
    <p:extLst>
      <p:ext uri="{BB962C8B-B14F-4D97-AF65-F5344CB8AC3E}">
        <p14:creationId xmlns:p14="http://schemas.microsoft.com/office/powerpoint/2010/main" val="25055961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5800" y="546100"/>
            <a:ext cx="7772400" cy="4787901"/>
          </a:xfrm>
        </p:spPr>
        <p:txBody>
          <a:bodyPr/>
          <a:lstStyle/>
          <a:p>
            <a:r>
              <a:rPr lang="it-IT" b="1" dirty="0"/>
              <a:t>“Diversi da chi?” Raccomandazioni per l’integrazione degli alunni stranieri e per </a:t>
            </a:r>
            <a:r>
              <a:rPr lang="it-IT" b="1" dirty="0" err="1"/>
              <a:t>l’intercultura</a:t>
            </a:r>
            <a:endParaRPr lang="it-IT" dirty="0"/>
          </a:p>
          <a:p>
            <a:r>
              <a:rPr lang="it-IT" dirty="0"/>
              <a:t>Nota MIUR e documento a cura dell’Osservatorio nazionale per l’integrazione degli alunni stranieri e per </a:t>
            </a:r>
            <a:r>
              <a:rPr lang="it-IT" dirty="0" err="1"/>
              <a:t>l’intercultura</a:t>
            </a:r>
            <a:r>
              <a:rPr lang="it-IT" dirty="0"/>
              <a:t> – 10 raccomandazioni</a:t>
            </a:r>
          </a:p>
          <a:p>
            <a:pPr marL="68580" indent="0">
              <a:buNone/>
            </a:pPr>
            <a:r>
              <a:rPr lang="it-IT" u="sng" dirty="0">
                <a:hlinkClick r:id="rId2"/>
              </a:rPr>
              <a:t>https://www.miur.gov.it/documents/20182/2223566/DIVERSI+DA+CHI.pdf/90d8a40f-76d2-3408-da43-4a2932131d9b?t=1564667199410</a:t>
            </a:r>
            <a:endParaRPr lang="it-IT" u="sng" dirty="0"/>
          </a:p>
          <a:p>
            <a:pPr marL="68580" indent="0">
              <a:buNone/>
            </a:pPr>
            <a:endParaRPr lang="it-IT" u="sng" dirty="0"/>
          </a:p>
          <a:p>
            <a:r>
              <a:rPr lang="it-IT" b="1" dirty="0"/>
              <a:t>Parole, lingue e alfabeti nella classe multiculturale </a:t>
            </a:r>
            <a:r>
              <a:rPr lang="it-IT" dirty="0"/>
              <a:t>a cura di Graziella Favaro </a:t>
            </a:r>
            <a:r>
              <a:rPr lang="it-IT" u="sng" dirty="0">
                <a:solidFill>
                  <a:srgbClr val="FD7827"/>
                </a:solidFill>
              </a:rPr>
              <a:t>https://riviste.unimi.it/index.php/promoitals/article/view/2283</a:t>
            </a:r>
            <a:endParaRPr lang="it-IT" dirty="0">
              <a:solidFill>
                <a:srgbClr val="FD7827"/>
              </a:solidFill>
            </a:endParaRPr>
          </a:p>
          <a:p>
            <a:pPr marL="68580" indent="0">
              <a:buNone/>
            </a:pPr>
            <a:endParaRPr lang="it-IT" dirty="0"/>
          </a:p>
          <a:p>
            <a:pPr marL="68580" indent="0">
              <a:buNone/>
            </a:pPr>
            <a:endParaRPr lang="it-IT" dirty="0"/>
          </a:p>
        </p:txBody>
      </p:sp>
    </p:spTree>
    <p:extLst>
      <p:ext uri="{BB962C8B-B14F-4D97-AF65-F5344CB8AC3E}">
        <p14:creationId xmlns:p14="http://schemas.microsoft.com/office/powerpoint/2010/main" val="3207179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5800" y="609600"/>
            <a:ext cx="7772400" cy="4724401"/>
          </a:xfrm>
        </p:spPr>
        <p:txBody>
          <a:bodyPr>
            <a:normAutofit/>
          </a:bodyPr>
          <a:lstStyle/>
          <a:p>
            <a:endParaRPr lang="it-IT" b="1" dirty="0"/>
          </a:p>
          <a:p>
            <a:r>
              <a:rPr lang="it-IT" b="1" dirty="0"/>
              <a:t>L’italiano che include: la lingua per non essere stranieri</a:t>
            </a:r>
            <a:endParaRPr lang="it-IT" dirty="0"/>
          </a:p>
          <a:p>
            <a:pPr marL="68580" indent="0">
              <a:buNone/>
            </a:pPr>
            <a:r>
              <a:rPr lang="it-IT" dirty="0"/>
              <a:t>Attenzioni e proposte per un progetto di formazione linguistica nel tempo della pluralità, a cura di Graziella Favaro</a:t>
            </a:r>
          </a:p>
          <a:p>
            <a:pPr marL="68580" indent="0">
              <a:buNone/>
            </a:pPr>
            <a:r>
              <a:rPr lang="it-IT" u="sng" dirty="0">
                <a:solidFill>
                  <a:srgbClr val="FD7827"/>
                </a:solidFill>
                <a:hlinkClick r:id="rId2"/>
              </a:rPr>
              <a:t>https://riviste.unimi.it/index.php/promoitals/article/view/7560</a:t>
            </a:r>
            <a:endParaRPr lang="it-IT" u="sng" dirty="0">
              <a:solidFill>
                <a:srgbClr val="FD7827"/>
              </a:solidFill>
            </a:endParaRPr>
          </a:p>
          <a:p>
            <a:pPr marL="68580" indent="0">
              <a:buNone/>
            </a:pPr>
            <a:endParaRPr lang="it-IT" u="sng" dirty="0">
              <a:solidFill>
                <a:srgbClr val="FD7827"/>
              </a:solidFill>
            </a:endParaRPr>
          </a:p>
          <a:p>
            <a:r>
              <a:rPr lang="it-IT" b="1" dirty="0"/>
              <a:t>La scuola (multiculturale) in un barattolo, </a:t>
            </a:r>
            <a:r>
              <a:rPr lang="it-IT" dirty="0"/>
              <a:t>a cura di Graziella Favaro, Giunti scuola, 2016 </a:t>
            </a:r>
            <a:r>
              <a:rPr lang="it-IT" u="sng" dirty="0"/>
              <a:t>https://papermine.com/pub/4842105/#cover</a:t>
            </a:r>
            <a:endParaRPr lang="it-IT" dirty="0"/>
          </a:p>
          <a:p>
            <a:pPr marL="68580" indent="0">
              <a:buNone/>
            </a:pPr>
            <a:r>
              <a:rPr lang="it-IT" dirty="0"/>
              <a:t> </a:t>
            </a:r>
          </a:p>
          <a:p>
            <a:pPr marL="68580" indent="0">
              <a:buNone/>
            </a:pPr>
            <a:endParaRPr lang="it-IT" dirty="0"/>
          </a:p>
        </p:txBody>
      </p:sp>
    </p:spTree>
    <p:extLst>
      <p:ext uri="{BB962C8B-B14F-4D97-AF65-F5344CB8AC3E}">
        <p14:creationId xmlns:p14="http://schemas.microsoft.com/office/powerpoint/2010/main" val="18227948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5800" y="584200"/>
            <a:ext cx="7772400" cy="4749801"/>
          </a:xfrm>
        </p:spPr>
        <p:txBody>
          <a:bodyPr>
            <a:normAutofit/>
          </a:bodyPr>
          <a:lstStyle/>
          <a:p>
            <a:r>
              <a:rPr lang="it-IT" b="1" dirty="0"/>
              <a:t>Plurilinguismo. Sfida e risorsa educativa</a:t>
            </a:r>
            <a:r>
              <a:rPr lang="it-IT" dirty="0"/>
              <a:t>, a cura di Silvana Cantù e Antonio Cuciniello, Milano, Fondazione ISMU, 2102. Un approfondimento teorico sulla valorizzazione della lingua madre ed il racconto di una serie di esperienze condotte a scuola con la collaborazione delle famiglie degli studenti. </a:t>
            </a:r>
          </a:p>
          <a:p>
            <a:pPr marL="68580" indent="0">
              <a:buNone/>
            </a:pPr>
            <a:endParaRPr lang="it-IT" dirty="0"/>
          </a:p>
          <a:p>
            <a:pPr marL="68580" indent="0">
              <a:buNone/>
            </a:pPr>
            <a:r>
              <a:rPr lang="it-IT" dirty="0">
                <a:hlinkClick r:id="rId2"/>
              </a:rPr>
              <a:t>http://www.cestim.it/argomenti/06scuola/2012-plurilinguismo-cantu-cuciniello-fondazione-ismu.pdf</a:t>
            </a:r>
            <a:endParaRPr lang="it-IT" dirty="0"/>
          </a:p>
          <a:p>
            <a:pPr marL="68580" indent="0">
              <a:buNone/>
            </a:pPr>
            <a:endParaRPr lang="it-IT" dirty="0"/>
          </a:p>
          <a:p>
            <a:r>
              <a:rPr lang="it-IT" b="1" dirty="0"/>
              <a:t>La giornata internazionale della lingua Madre promossa dall'UNESCO </a:t>
            </a:r>
          </a:p>
          <a:p>
            <a:pPr marL="68580" indent="0">
              <a:buNone/>
            </a:pPr>
            <a:r>
              <a:rPr lang="it-IT" u="sng" dirty="0">
                <a:hlinkClick r:id="rId3"/>
              </a:rPr>
              <a:t>https://www.unesco.it/it/News/Detail/1003</a:t>
            </a:r>
            <a:endParaRPr lang="it-IT" u="sng" dirty="0"/>
          </a:p>
          <a:p>
            <a:pPr marL="68580" indent="0">
              <a:buNone/>
            </a:pPr>
            <a:endParaRPr lang="it-IT" u="sng" dirty="0"/>
          </a:p>
          <a:p>
            <a:endParaRPr lang="it-IT" dirty="0"/>
          </a:p>
          <a:p>
            <a:endParaRPr lang="it-IT" dirty="0"/>
          </a:p>
          <a:p>
            <a:endParaRPr lang="it-IT" dirty="0"/>
          </a:p>
        </p:txBody>
      </p:sp>
    </p:spTree>
    <p:extLst>
      <p:ext uri="{BB962C8B-B14F-4D97-AF65-F5344CB8AC3E}">
        <p14:creationId xmlns:p14="http://schemas.microsoft.com/office/powerpoint/2010/main" val="39316381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5800" y="723900"/>
            <a:ext cx="7772400" cy="4610101"/>
          </a:xfrm>
        </p:spPr>
        <p:txBody>
          <a:bodyPr/>
          <a:lstStyle/>
          <a:p>
            <a:pPr marL="68580" indent="0">
              <a:buNone/>
            </a:pPr>
            <a:r>
              <a:rPr lang="it-IT" b="1" dirty="0"/>
              <a:t> </a:t>
            </a:r>
            <a:r>
              <a:rPr lang="it-IT" b="1" dirty="0" err="1"/>
              <a:t>African</a:t>
            </a:r>
            <a:r>
              <a:rPr lang="it-IT" b="1" dirty="0"/>
              <a:t> story book. Fiabe nelle lingue africane</a:t>
            </a:r>
          </a:p>
          <a:p>
            <a:pPr marL="68580" indent="0">
              <a:buNone/>
            </a:pPr>
            <a:endParaRPr lang="it-IT" dirty="0"/>
          </a:p>
          <a:p>
            <a:r>
              <a:rPr lang="it-IT" dirty="0"/>
              <a:t>L’idea che sta alla base del progetto è quella di valorizzare i racconti della tradizione orale africana e di promuovere un’alfabetizzazione multilingue attraverso le fiabe. Il sito propone una raccolta di racconti (fiabe o storie legate all’esperienza quotidiana) per i bambini, in una lingua familiare, affinché essi imparino a leggere in un idioma conosciuto e praticato. Con l’obiettivo di dare abbastanza storie a tutti i bambini per avvicinarli alla lettura nella loro lingua madre.</a:t>
            </a:r>
          </a:p>
          <a:p>
            <a:r>
              <a:rPr lang="it-IT" dirty="0">
                <a:hlinkClick r:id="rId2"/>
              </a:rPr>
              <a:t>http://africanstorybook.org/</a:t>
            </a:r>
            <a:endParaRPr lang="it-IT" dirty="0"/>
          </a:p>
          <a:p>
            <a:endParaRPr lang="it-IT" dirty="0"/>
          </a:p>
        </p:txBody>
      </p:sp>
    </p:spTree>
    <p:extLst>
      <p:ext uri="{BB962C8B-B14F-4D97-AF65-F5344CB8AC3E}">
        <p14:creationId xmlns:p14="http://schemas.microsoft.com/office/powerpoint/2010/main" val="8814735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5800" y="660400"/>
            <a:ext cx="7772400" cy="4673601"/>
          </a:xfrm>
        </p:spPr>
        <p:txBody>
          <a:bodyPr/>
          <a:lstStyle/>
          <a:p>
            <a:pPr marL="68580" indent="0">
              <a:buNone/>
            </a:pPr>
            <a:r>
              <a:rPr lang="it-IT" b="1" dirty="0"/>
              <a:t>Multilinguismo e politiche linguistiche europee</a:t>
            </a:r>
          </a:p>
          <a:p>
            <a:pPr marL="68580" indent="0">
              <a:buNone/>
            </a:pPr>
            <a:endParaRPr lang="it-IT" dirty="0"/>
          </a:p>
          <a:p>
            <a:r>
              <a:rPr lang="it-IT" dirty="0">
                <a:hlinkClick r:id="rId2"/>
              </a:rPr>
              <a:t>http://ec.europa.eu/education/policy/multilingualism/early-language-learning_it)</a:t>
            </a:r>
            <a:endParaRPr lang="it-IT" dirty="0"/>
          </a:p>
          <a:p>
            <a:r>
              <a:rPr lang="it-IT" u="sng" dirty="0"/>
              <a:t>https://europa.eu/european-union/topics/multilingualism_it</a:t>
            </a:r>
            <a:endParaRPr lang="it-IT" dirty="0"/>
          </a:p>
          <a:p>
            <a:r>
              <a:rPr lang="it-IT" u="sng" dirty="0"/>
              <a:t>https://publications.europa.eu/it/</a:t>
            </a:r>
            <a:endParaRPr lang="it-IT" dirty="0"/>
          </a:p>
          <a:p>
            <a:r>
              <a:rPr lang="it-IT" dirty="0">
                <a:hlinkClick r:id="rId3"/>
              </a:rPr>
              <a:t>http://ec.europa.eu/education/policy/multilingualism_it</a:t>
            </a:r>
            <a:endParaRPr lang="it-IT" dirty="0"/>
          </a:p>
          <a:p>
            <a:endParaRPr lang="it-IT" dirty="0"/>
          </a:p>
        </p:txBody>
      </p:sp>
    </p:spTree>
    <p:extLst>
      <p:ext uri="{BB962C8B-B14F-4D97-AF65-F5344CB8AC3E}">
        <p14:creationId xmlns:p14="http://schemas.microsoft.com/office/powerpoint/2010/main" val="39943363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5800" y="274638"/>
            <a:ext cx="7772400" cy="868362"/>
          </a:xfrm>
        </p:spPr>
        <p:txBody>
          <a:bodyPr>
            <a:normAutofit fontScale="90000"/>
          </a:bodyPr>
          <a:lstStyle/>
          <a:p>
            <a:pPr algn="ctr"/>
            <a:br>
              <a:rPr lang="it-IT" sz="2200" dirty="0"/>
            </a:br>
            <a:br>
              <a:rPr lang="it-IT" sz="2200" dirty="0"/>
            </a:br>
            <a:r>
              <a:rPr lang="it-IT" sz="2000" dirty="0">
                <a:solidFill>
                  <a:srgbClr val="57CDFF"/>
                </a:solidFill>
              </a:rPr>
              <a:t>film interessanti presenti su piattaforme: </a:t>
            </a:r>
            <a:br>
              <a:rPr lang="it-IT" dirty="0"/>
            </a:br>
            <a:endParaRPr lang="it-IT" dirty="0"/>
          </a:p>
        </p:txBody>
      </p:sp>
      <p:sp>
        <p:nvSpPr>
          <p:cNvPr id="3" name="Segnaposto contenuto 2"/>
          <p:cNvSpPr>
            <a:spLocks noGrp="1"/>
          </p:cNvSpPr>
          <p:nvPr>
            <p:ph idx="1"/>
          </p:nvPr>
        </p:nvSpPr>
        <p:spPr>
          <a:xfrm>
            <a:off x="749300" y="1143000"/>
            <a:ext cx="7772400" cy="4483099"/>
          </a:xfrm>
        </p:spPr>
        <p:txBody>
          <a:bodyPr>
            <a:normAutofit fontScale="55000" lnSpcReduction="20000"/>
          </a:bodyPr>
          <a:lstStyle/>
          <a:p>
            <a:r>
              <a:rPr lang="it-IT" dirty="0"/>
              <a:t>- Un film romantico sul tema del valore della lingua madre (pur nella difficoltà di vivere in un Paese di cui non si parla la lingua) è QUANDO PARLA IL CUORE: una madre di famiglia indiana, stufa di essere presa in giro dal marito e dai figli perché non parla inglese, vola a New York per impararlo, scoprendo che anche l'indiano è una lingua di valore</a:t>
            </a:r>
          </a:p>
          <a:p>
            <a:r>
              <a:rPr lang="it-IT" dirty="0"/>
              <a:t>- La commedia L'UOMO CHE COMPRO' LA LUNA (Ita 2018): un soldato che, dietro il falso nome di Kevin Pirelli e un marcato accento milanese, nasconde la propria identità sarda e finge di dover imparare usi e costumi dell'isola (compreso l'accento) per compiere la sua missione. Ma alla fine riscopre le sue origini culturali. </a:t>
            </a:r>
          </a:p>
          <a:p>
            <a:pPr marL="68580" indent="0">
              <a:buNone/>
            </a:pPr>
            <a:r>
              <a:rPr lang="it-IT" dirty="0"/>
              <a:t>https://www.mymovies.it/film/2018/luomo-che-compro-la-luna/</a:t>
            </a:r>
          </a:p>
          <a:p>
            <a:r>
              <a:rPr lang="it-IT" dirty="0"/>
              <a:t>- Sul ritorno alle origini c'è  LION - LA STRADA VERSO CASA (Usa 2016:è  la storia di un bambino che dall'India finisce adottato in Australia, dovendo imparare un'altra lingua. Torna da grande a scoprire le sue origini. Si trova su Amazon Prime Video.</a:t>
            </a:r>
          </a:p>
          <a:p>
            <a:pPr marL="68580" indent="0">
              <a:buNone/>
            </a:pPr>
            <a:r>
              <a:rPr lang="it-IT" dirty="0"/>
              <a:t>https://www.mymovies.it/film/2016/lion/</a:t>
            </a:r>
          </a:p>
          <a:p>
            <a:r>
              <a:rPr lang="it-IT" dirty="0"/>
              <a:t>- Un documentario molto interessante sul tema è SQUOLA DI BABELE: la storia, raccontata in modo allegro, di una classe di inserimento in Francia. Purtroppo, è solo con sottotitoli; ma, visto il tema, può essere interessante non sentire tutti parlare italiano).</a:t>
            </a:r>
          </a:p>
          <a:p>
            <a:pPr marL="68580" indent="0">
              <a:buNone/>
            </a:pPr>
            <a:r>
              <a:rPr lang="it-IT" dirty="0"/>
              <a:t>https://www.mymovies.it/film/2014/schoolofbabel/</a:t>
            </a:r>
          </a:p>
          <a:p>
            <a:r>
              <a:rPr lang="it-IT" dirty="0"/>
              <a:t>- Sullo stesso tema il film / documentario di Daniele </a:t>
            </a:r>
            <a:r>
              <a:rPr lang="it-IT" dirty="0" err="1"/>
              <a:t>Gaglianone</a:t>
            </a:r>
            <a:r>
              <a:rPr lang="it-IT" dirty="0"/>
              <a:t>: LA MIA CLASSE (Ita 2013), protagonista </a:t>
            </a:r>
            <a:r>
              <a:rPr lang="it-IT" dirty="0" err="1"/>
              <a:t>Mastandrea</a:t>
            </a:r>
            <a:r>
              <a:rPr lang="it-IT" dirty="0"/>
              <a:t> nei panni di un maestro che dà lezioni a una classe di stranieri che mettono in scena se stessi. Su </a:t>
            </a:r>
            <a:r>
              <a:rPr lang="it-IT" dirty="0" err="1"/>
              <a:t>YouTube</a:t>
            </a:r>
            <a:r>
              <a:rPr lang="it-IT" dirty="0"/>
              <a:t> a 3 euro.</a:t>
            </a:r>
          </a:p>
          <a:p>
            <a:pPr marL="68580" indent="0">
              <a:buNone/>
            </a:pPr>
            <a:r>
              <a:rPr lang="it-IT" dirty="0"/>
              <a:t>https://www.mymovies.it/film/2013/lamiaclasse/</a:t>
            </a:r>
          </a:p>
          <a:p>
            <a:r>
              <a:rPr lang="it-IT" dirty="0"/>
              <a:t>- Una commedia di qualche anno fa sulle difficoltà culturali e linguistiche è SPANGLISH (2004 Usa) (meglio in lingua originale inglese/spagnolo). Si trova su </a:t>
            </a:r>
            <a:r>
              <a:rPr lang="it-IT" dirty="0" err="1"/>
              <a:t>Netflix</a:t>
            </a:r>
            <a:endParaRPr lang="it-IT" dirty="0"/>
          </a:p>
          <a:p>
            <a:r>
              <a:rPr lang="it-IT" dirty="0"/>
              <a:t>- Altro film noto sul tema della lingua è THE TERMINAL (2004 Usa): Tom Hanks, nei panni di Viktor </a:t>
            </a:r>
            <a:r>
              <a:rPr lang="it-IT" dirty="0" err="1"/>
              <a:t>Navorski</a:t>
            </a:r>
            <a:r>
              <a:rPr lang="it-IT" dirty="0"/>
              <a:t>, è un cittadino di un (immaginario) Stato dell’Europa orientale, la </a:t>
            </a:r>
            <a:r>
              <a:rPr lang="it-IT" dirty="0" err="1"/>
              <a:t>Cracozia</a:t>
            </a:r>
            <a:r>
              <a:rPr lang="it-IT" dirty="0"/>
              <a:t>. Obbligato  a sostare all’Aeroporto Internazionale “John Fitzgerald </a:t>
            </a:r>
            <a:r>
              <a:rPr lang="it-IT" dirty="0" err="1"/>
              <a:t>Kennedy”per</a:t>
            </a:r>
            <a:r>
              <a:rPr lang="it-IT" dirty="0"/>
              <a:t> mesi, si rende protagonista di divertenti equivoci linguistici. Si trova su </a:t>
            </a:r>
            <a:r>
              <a:rPr lang="it-IT" dirty="0" err="1"/>
              <a:t>Netflix</a:t>
            </a:r>
            <a:endParaRPr lang="it-IT" dirty="0"/>
          </a:p>
          <a:p>
            <a:r>
              <a:rPr lang="it-IT" dirty="0"/>
              <a:t>- Altro film sul recupero di una lingua è AVATAR che dura quasi tre ore. https://movieplayer.it/film/avatar_9803/streaming/</a:t>
            </a:r>
          </a:p>
          <a:p>
            <a:endParaRPr lang="it-IT" dirty="0"/>
          </a:p>
        </p:txBody>
      </p:sp>
    </p:spTree>
    <p:extLst>
      <p:ext uri="{BB962C8B-B14F-4D97-AF65-F5344CB8AC3E}">
        <p14:creationId xmlns:p14="http://schemas.microsoft.com/office/powerpoint/2010/main" val="3039005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5800" y="965200"/>
            <a:ext cx="7772400" cy="4368801"/>
          </a:xfrm>
        </p:spPr>
        <p:txBody>
          <a:bodyPr/>
          <a:lstStyle/>
          <a:p>
            <a:pPr marL="68580" indent="0">
              <a:buNone/>
            </a:pPr>
            <a:r>
              <a:rPr lang="it-IT" dirty="0"/>
              <a:t>Ricordando la giornata della lingua madre si desidera sostenere la ricchezza del plurilinguismo e del multilinguismo nella consapevolezza che la valorizzazione di ciascuna lingua del contesto scolastico multietnico favorisce la coesione sociale e l'apertura verso altri mondi. </a:t>
            </a:r>
          </a:p>
          <a:p>
            <a:pPr marL="68580" indent="0">
              <a:buNone/>
            </a:pPr>
            <a:r>
              <a:rPr lang="it-IT" dirty="0"/>
              <a:t>Così scrive Lorenzo </a:t>
            </a:r>
            <a:r>
              <a:rPr lang="it-IT" dirty="0" err="1"/>
              <a:t>Luatti</a:t>
            </a:r>
            <a:r>
              <a:rPr lang="it-IT" dirty="0"/>
              <a:t> sulla rivista Educazione interculturale “ci sono molte ragioni per fare posto alle altre lingue”.</a:t>
            </a:r>
          </a:p>
          <a:p>
            <a:pPr marL="68580" indent="0">
              <a:buNone/>
            </a:pPr>
            <a:endParaRPr lang="it-IT" b="1" dirty="0"/>
          </a:p>
          <a:p>
            <a:pPr marL="68580" indent="0">
              <a:buNone/>
            </a:pPr>
            <a:r>
              <a:rPr lang="it-IT" b="1" dirty="0" err="1">
                <a:solidFill>
                  <a:srgbClr val="FD7827"/>
                </a:solidFill>
              </a:rPr>
              <a:t>Luatti</a:t>
            </a:r>
            <a:r>
              <a:rPr lang="it-IT" b="1" dirty="0">
                <a:solidFill>
                  <a:srgbClr val="FD7827"/>
                </a:solidFill>
              </a:rPr>
              <a:t>, L. “Un posto in classe per le altre lingue. Motivazioni pedagogiche e proposte didattiche” in Educazione Interculturale, Vol. 13, n. 3, ottobre 2015, </a:t>
            </a:r>
            <a:r>
              <a:rPr lang="it-IT" b="1" dirty="0" err="1">
                <a:solidFill>
                  <a:srgbClr val="FD7827"/>
                </a:solidFill>
              </a:rPr>
              <a:t>Erickson</a:t>
            </a:r>
            <a:endParaRPr lang="it-IT" dirty="0">
              <a:solidFill>
                <a:srgbClr val="FD7827"/>
              </a:solidFill>
            </a:endParaRPr>
          </a:p>
          <a:p>
            <a:pPr marL="68580" indent="0">
              <a:buNone/>
            </a:pPr>
            <a:r>
              <a:rPr lang="it-IT" dirty="0"/>
              <a:t> </a:t>
            </a:r>
          </a:p>
          <a:p>
            <a:endParaRPr lang="it-IT" dirty="0"/>
          </a:p>
        </p:txBody>
      </p:sp>
    </p:spTree>
    <p:extLst>
      <p:ext uri="{BB962C8B-B14F-4D97-AF65-F5344CB8AC3E}">
        <p14:creationId xmlns:p14="http://schemas.microsoft.com/office/powerpoint/2010/main" val="3835777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5800" y="274638"/>
            <a:ext cx="7772400" cy="830262"/>
          </a:xfrm>
        </p:spPr>
        <p:txBody>
          <a:bodyPr>
            <a:normAutofit fontScale="90000"/>
          </a:bodyPr>
          <a:lstStyle/>
          <a:p>
            <a:r>
              <a:rPr lang="it-IT" sz="2000" i="1" dirty="0">
                <a:solidFill>
                  <a:schemeClr val="accent2">
                    <a:lumMod val="40000"/>
                    <a:lumOff val="60000"/>
                  </a:schemeClr>
                </a:solidFill>
              </a:rPr>
              <a:t>molte ragioni “per fare” posto alle altre lingue</a:t>
            </a:r>
            <a:r>
              <a:rPr lang="it-IT" sz="2000" i="1" dirty="0"/>
              <a:t>: </a:t>
            </a:r>
            <a:r>
              <a:rPr lang="it-IT" sz="2000" i="1" dirty="0">
                <a:solidFill>
                  <a:schemeClr val="accent2">
                    <a:lumMod val="40000"/>
                    <a:lumOff val="60000"/>
                  </a:schemeClr>
                </a:solidFill>
              </a:rPr>
              <a:t>ECCONE ALCUNE:</a:t>
            </a:r>
            <a:br>
              <a:rPr lang="it-IT" sz="2000" dirty="0"/>
            </a:br>
            <a:endParaRPr lang="it-IT" sz="2000" dirty="0"/>
          </a:p>
        </p:txBody>
      </p:sp>
      <p:sp>
        <p:nvSpPr>
          <p:cNvPr id="3" name="Segnaposto contenuto 2"/>
          <p:cNvSpPr>
            <a:spLocks noGrp="1"/>
          </p:cNvSpPr>
          <p:nvPr>
            <p:ph idx="1"/>
          </p:nvPr>
        </p:nvSpPr>
        <p:spPr>
          <a:xfrm>
            <a:off x="685800" y="1104899"/>
            <a:ext cx="7772400" cy="4777285"/>
          </a:xfrm>
        </p:spPr>
        <p:txBody>
          <a:bodyPr>
            <a:normAutofit lnSpcReduction="10000"/>
          </a:bodyPr>
          <a:lstStyle/>
          <a:p>
            <a:pPr lvl="0"/>
            <a:r>
              <a:rPr lang="it-IT" i="1" dirty="0"/>
              <a:t>fare assumere consapevolezza della varietà linguistica nel mondo, allargando gli orizzonti di tutti  gli alunni;</a:t>
            </a:r>
            <a:endParaRPr lang="it-IT" dirty="0"/>
          </a:p>
          <a:p>
            <a:pPr lvl="0"/>
            <a:r>
              <a:rPr lang="it-IT" i="1" dirty="0"/>
              <a:t>stimolare la curiosità degli alunni verso le lingue;</a:t>
            </a:r>
            <a:endParaRPr lang="it-IT" dirty="0"/>
          </a:p>
          <a:p>
            <a:pPr lvl="0"/>
            <a:r>
              <a:rPr lang="it-IT" i="1" dirty="0"/>
              <a:t>dare ai ragazzi bilingui o plurilingui l’occasione di dimostrare le loro abilità linguistiche;</a:t>
            </a:r>
            <a:endParaRPr lang="it-IT" dirty="0"/>
          </a:p>
          <a:p>
            <a:pPr lvl="0"/>
            <a:r>
              <a:rPr lang="it-IT" i="1" dirty="0"/>
              <a:t>superare atteggiamenti negativi o di vergogna verso lingue e culture;</a:t>
            </a:r>
            <a:endParaRPr lang="it-IT" dirty="0"/>
          </a:p>
          <a:p>
            <a:pPr lvl="0"/>
            <a:r>
              <a:rPr lang="it-IT" i="1" dirty="0"/>
              <a:t>esplorare aspetti ed elementi circoscritti delle lingue e delle forme di scrittura in modo da favorire la riflessione linguistica mediante un approccio ludico che faciliti confronti, rilevazione di somiglianze e differenze e una sempre maggiore consapevolezza della dimensione linguistica. Lungi dal confondere le cose, il confronto con altre lingue aiuta a raggiungere una maggiore consapevolezza delle caratteristiche della propria lingua (MIUR, 2014).</a:t>
            </a:r>
            <a:endParaRPr lang="it-IT" dirty="0"/>
          </a:p>
          <a:p>
            <a:endParaRPr lang="it-IT" dirty="0"/>
          </a:p>
        </p:txBody>
      </p:sp>
    </p:spTree>
    <p:extLst>
      <p:ext uri="{BB962C8B-B14F-4D97-AF65-F5344CB8AC3E}">
        <p14:creationId xmlns:p14="http://schemas.microsoft.com/office/powerpoint/2010/main" val="3337648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5800" y="274638"/>
            <a:ext cx="7772400" cy="715962"/>
          </a:xfrm>
        </p:spPr>
        <p:txBody>
          <a:bodyPr>
            <a:noAutofit/>
          </a:bodyPr>
          <a:lstStyle/>
          <a:p>
            <a:pPr algn="ctr"/>
            <a:r>
              <a:rPr lang="it-IT" sz="2000" dirty="0">
                <a:solidFill>
                  <a:srgbClr val="8FDEFF"/>
                </a:solidFill>
              </a:rPr>
              <a:t>LA </a:t>
            </a:r>
            <a:r>
              <a:rPr lang="it-IT" sz="2000" dirty="0" err="1">
                <a:solidFill>
                  <a:srgbClr val="8FDEFF"/>
                </a:solidFill>
              </a:rPr>
              <a:t>NORMATIVa</a:t>
            </a:r>
            <a:r>
              <a:rPr lang="it-IT" sz="2000" dirty="0">
                <a:solidFill>
                  <a:srgbClr val="8FDEFF"/>
                </a:solidFill>
              </a:rPr>
              <a:t>  E LA SCUOLA MULTICULTURALE</a:t>
            </a:r>
            <a:br>
              <a:rPr lang="it-IT" sz="1800" dirty="0"/>
            </a:br>
            <a:endParaRPr lang="it-IT" sz="1800" dirty="0"/>
          </a:p>
        </p:txBody>
      </p:sp>
      <p:sp>
        <p:nvSpPr>
          <p:cNvPr id="3" name="Segnaposto contenuto 2"/>
          <p:cNvSpPr>
            <a:spLocks noGrp="1"/>
          </p:cNvSpPr>
          <p:nvPr>
            <p:ph idx="1"/>
          </p:nvPr>
        </p:nvSpPr>
        <p:spPr>
          <a:xfrm>
            <a:off x="685800" y="1371600"/>
            <a:ext cx="7772400" cy="4318000"/>
          </a:xfrm>
        </p:spPr>
        <p:txBody>
          <a:bodyPr>
            <a:normAutofit fontScale="77500" lnSpcReduction="20000"/>
          </a:bodyPr>
          <a:lstStyle/>
          <a:p>
            <a:pPr marL="68580" indent="0">
              <a:buNone/>
            </a:pPr>
            <a:r>
              <a:rPr lang="it-IT" dirty="0"/>
              <a:t>La normativa che riguarda la scuola multiculturale e il tema dell’integrazione degli alunni con background migratorio, sollecita alcune attenzioni sul tema della pluralità linguistica presente nelle classi e della valorizzazione della lingua madre degli alunni.</a:t>
            </a:r>
            <a:br>
              <a:rPr lang="it-IT" dirty="0"/>
            </a:br>
            <a:r>
              <a:rPr lang="it-IT" dirty="0"/>
              <a:t>Si citano cinque documenti:</a:t>
            </a:r>
          </a:p>
          <a:p>
            <a:pPr marL="68580" indent="0">
              <a:buNone/>
            </a:pPr>
            <a:endParaRPr lang="it-IT" dirty="0"/>
          </a:p>
          <a:p>
            <a:pPr lvl="0">
              <a:buFont typeface="Wingdings" charset="2"/>
              <a:buChar char="ü"/>
            </a:pPr>
            <a:r>
              <a:rPr lang="it-IT" i="1" dirty="0"/>
              <a:t>La via italiana per la scuola interculturale e l’integrazione degli alunni stranieri</a:t>
            </a:r>
            <a:r>
              <a:rPr lang="it-IT" dirty="0"/>
              <a:t>, MIUR 2007</a:t>
            </a:r>
          </a:p>
          <a:p>
            <a:pPr lvl="0">
              <a:buFont typeface="Wingdings" charset="2"/>
              <a:buChar char="ü"/>
            </a:pPr>
            <a:r>
              <a:rPr lang="it-IT" i="1" dirty="0"/>
              <a:t>Indicazioni nazionali per il curricolo della scuola dell’infanzia e del primo ciclo di istruzione,</a:t>
            </a:r>
            <a:endParaRPr lang="it-IT" dirty="0"/>
          </a:p>
          <a:p>
            <a:pPr marL="68580" indent="0">
              <a:buNone/>
            </a:pPr>
            <a:r>
              <a:rPr lang="en-US" dirty="0"/>
              <a:t>    MIUR 2012;</a:t>
            </a:r>
            <a:endParaRPr lang="it-IT" dirty="0"/>
          </a:p>
          <a:p>
            <a:pPr lvl="0">
              <a:buFont typeface="Wingdings" charset="2"/>
              <a:buChar char="ü"/>
            </a:pPr>
            <a:r>
              <a:rPr lang="it-IT" i="1" dirty="0"/>
              <a:t>Linee guida per l’accoglienza e l’integrazione degli alunni stranieri</a:t>
            </a:r>
            <a:r>
              <a:rPr lang="it-IT" dirty="0"/>
              <a:t>, MIUR 2014;</a:t>
            </a:r>
          </a:p>
          <a:p>
            <a:pPr lvl="0">
              <a:buFont typeface="Wingdings" charset="2"/>
              <a:buChar char="ü"/>
            </a:pPr>
            <a:r>
              <a:rPr lang="it-IT" i="1" dirty="0"/>
              <a:t>Diversi da chi? Raccomandazioni per l’integrazione</a:t>
            </a:r>
            <a:r>
              <a:rPr lang="it-IT" dirty="0"/>
              <a:t>, MIUR Osservatorio 2015;</a:t>
            </a:r>
          </a:p>
          <a:p>
            <a:pPr lvl="0">
              <a:buFont typeface="Wingdings" charset="2"/>
              <a:buChar char="ü"/>
            </a:pPr>
            <a:r>
              <a:rPr lang="it-IT" i="1" dirty="0"/>
              <a:t>L’italiano che include: la lingua per non essere stranieri. Attenzioni e proposte per un progetto di formazione linguistica nel tempo della pluralità, </a:t>
            </a:r>
            <a:r>
              <a:rPr lang="it-IT" dirty="0"/>
              <a:t>di Graziella Favaro, MIUR Osservatorio 2015</a:t>
            </a:r>
          </a:p>
          <a:p>
            <a:pPr>
              <a:buFont typeface="Wingdings" charset="2"/>
              <a:buChar char="ü"/>
            </a:pPr>
            <a:endParaRPr lang="it-IT" dirty="0"/>
          </a:p>
          <a:p>
            <a:pPr>
              <a:buFont typeface="Wingdings" charset="2"/>
              <a:buChar char="ü"/>
            </a:pPr>
            <a:r>
              <a:rPr lang="it-IT" dirty="0"/>
              <a:t>Tutti i documenti sono disponibili sul sito del MIUR: </a:t>
            </a:r>
            <a:r>
              <a:rPr lang="it-IT" dirty="0">
                <a:hlinkClick r:id="rId2"/>
              </a:rPr>
              <a:t>www.istruzione.it.</a:t>
            </a:r>
            <a:endParaRPr lang="it-IT" dirty="0"/>
          </a:p>
          <a:p>
            <a:endParaRPr lang="it-IT" dirty="0"/>
          </a:p>
        </p:txBody>
      </p:sp>
    </p:spTree>
    <p:extLst>
      <p:ext uri="{BB962C8B-B14F-4D97-AF65-F5344CB8AC3E}">
        <p14:creationId xmlns:p14="http://schemas.microsoft.com/office/powerpoint/2010/main" val="2535978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b="1" i="1" dirty="0"/>
              <a:t>ATTENZIONI E PROPOSTE</a:t>
            </a:r>
            <a:br>
              <a:rPr lang="it-IT" dirty="0"/>
            </a:br>
            <a:endParaRPr lang="it-IT" dirty="0"/>
          </a:p>
        </p:txBody>
      </p:sp>
      <p:sp>
        <p:nvSpPr>
          <p:cNvPr id="3" name="Segnaposto contenuto 2"/>
          <p:cNvSpPr>
            <a:spLocks noGrp="1"/>
          </p:cNvSpPr>
          <p:nvPr>
            <p:ph idx="1"/>
          </p:nvPr>
        </p:nvSpPr>
        <p:spPr>
          <a:xfrm>
            <a:off x="685800" y="1219200"/>
            <a:ext cx="7772400" cy="4114801"/>
          </a:xfrm>
        </p:spPr>
        <p:txBody>
          <a:bodyPr/>
          <a:lstStyle/>
          <a:p>
            <a:r>
              <a:rPr lang="it-IT" dirty="0"/>
              <a:t>Può essere data </a:t>
            </a:r>
            <a:r>
              <a:rPr lang="it-IT" u="sng" dirty="0"/>
              <a:t>visibilità alle lingue d’origine</a:t>
            </a:r>
            <a:r>
              <a:rPr lang="it-IT" dirty="0"/>
              <a:t> attraverso modalità simboliche di riconoscimento che agiscono positivamente sugli alunni e che comunicano in maniera immediata che la scuola è di tutti e che le lingue sono una ricchezza: segnali, scritte, cartelloni, messaggi plurilingue, libri in più lingue… </a:t>
            </a:r>
          </a:p>
          <a:p>
            <a:pPr marL="68580" indent="0">
              <a:buNone/>
            </a:pPr>
            <a:endParaRPr lang="it-IT" dirty="0"/>
          </a:p>
          <a:p>
            <a:r>
              <a:rPr lang="it-IT" dirty="0"/>
              <a:t>A seguito della pubblicazione del documento europeo </a:t>
            </a:r>
            <a:r>
              <a:rPr lang="it-IT" i="1" dirty="0"/>
              <a:t>Guida per l’attuazione di un curricolo per un’educazione plurilingue e interculturale</a:t>
            </a:r>
            <a:r>
              <a:rPr lang="it-IT" dirty="0"/>
              <a:t> (Consiglio d’Europa 2010), il </a:t>
            </a:r>
            <a:r>
              <a:rPr lang="it-IT" dirty="0" err="1"/>
              <a:t>Miur</a:t>
            </a:r>
            <a:r>
              <a:rPr lang="it-IT" dirty="0"/>
              <a:t> avvia il Progetto nazionale LSCPI – Lingua di scolarizzazione e curricolo plurilingue e interculturale, MIUR (</a:t>
            </a:r>
            <a:r>
              <a:rPr lang="it-IT" u="sng" dirty="0"/>
              <a:t>www.istruzione.it</a:t>
            </a:r>
            <a:r>
              <a:rPr lang="it-IT" dirty="0"/>
              <a:t>). </a:t>
            </a:r>
          </a:p>
          <a:p>
            <a:endParaRPr lang="it-IT" dirty="0"/>
          </a:p>
        </p:txBody>
      </p:sp>
    </p:spTree>
    <p:extLst>
      <p:ext uri="{BB962C8B-B14F-4D97-AF65-F5344CB8AC3E}">
        <p14:creationId xmlns:p14="http://schemas.microsoft.com/office/powerpoint/2010/main" val="2432049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br>
              <a:rPr lang="it-IT" dirty="0"/>
            </a:br>
            <a:r>
              <a:rPr lang="it-IT" dirty="0"/>
              <a:t>Ecco alcune sollecitazioni presenti:</a:t>
            </a:r>
            <a:br>
              <a:rPr lang="it-IT" dirty="0"/>
            </a:br>
            <a:endParaRPr lang="it-IT" dirty="0"/>
          </a:p>
        </p:txBody>
      </p:sp>
      <p:sp>
        <p:nvSpPr>
          <p:cNvPr id="3" name="Segnaposto contenuto 2"/>
          <p:cNvSpPr>
            <a:spLocks noGrp="1"/>
          </p:cNvSpPr>
          <p:nvPr>
            <p:ph idx="1"/>
          </p:nvPr>
        </p:nvSpPr>
        <p:spPr/>
        <p:txBody>
          <a:bodyPr/>
          <a:lstStyle/>
          <a:p>
            <a:pPr lvl="0"/>
            <a:endParaRPr lang="en-US" b="1" dirty="0"/>
          </a:p>
          <a:p>
            <a:pPr lvl="0"/>
            <a:r>
              <a:rPr lang="en-US" sz="2800" b="1" dirty="0" err="1"/>
              <a:t>L’autobiografia</a:t>
            </a:r>
            <a:r>
              <a:rPr lang="en-US" sz="2800" b="1" dirty="0"/>
              <a:t> </a:t>
            </a:r>
            <a:r>
              <a:rPr lang="en-US" sz="2800" b="1" dirty="0" err="1"/>
              <a:t>linguistica</a:t>
            </a:r>
            <a:r>
              <a:rPr lang="en-US" sz="2800" b="1" dirty="0"/>
              <a:t> </a:t>
            </a:r>
          </a:p>
          <a:p>
            <a:pPr lvl="0"/>
            <a:r>
              <a:rPr lang="en-US" sz="2800" b="1" dirty="0" err="1"/>
              <a:t>Creatività</a:t>
            </a:r>
            <a:r>
              <a:rPr lang="en-US" sz="2800" b="1" dirty="0"/>
              <a:t>, </a:t>
            </a:r>
            <a:r>
              <a:rPr lang="en-US" sz="2800" b="1" dirty="0" err="1"/>
              <a:t>riflessioni</a:t>
            </a:r>
            <a:r>
              <a:rPr lang="en-US" sz="2800" b="1" dirty="0"/>
              <a:t> a </a:t>
            </a:r>
            <a:r>
              <a:rPr lang="en-US" sz="2800" b="1" dirty="0" err="1"/>
              <a:t>partire</a:t>
            </a:r>
            <a:r>
              <a:rPr lang="en-US" sz="2800" b="1" dirty="0"/>
              <a:t> </a:t>
            </a:r>
            <a:r>
              <a:rPr lang="en-US" sz="2800" b="1" dirty="0" err="1"/>
              <a:t>dalla</a:t>
            </a:r>
            <a:r>
              <a:rPr lang="en-US" sz="2800" b="1" dirty="0"/>
              <a:t> </a:t>
            </a:r>
            <a:r>
              <a:rPr lang="en-US" sz="2800" b="1" dirty="0" err="1"/>
              <a:t>raccolta</a:t>
            </a:r>
            <a:r>
              <a:rPr lang="en-US" sz="2800" b="1" dirty="0"/>
              <a:t> di </a:t>
            </a:r>
            <a:r>
              <a:rPr lang="en-US" sz="2800" b="1" dirty="0" err="1"/>
              <a:t>storie</a:t>
            </a:r>
            <a:r>
              <a:rPr lang="en-US" sz="2800" b="1" dirty="0"/>
              <a:t>, </a:t>
            </a:r>
            <a:r>
              <a:rPr lang="en-US" sz="2800" b="1" dirty="0" err="1"/>
              <a:t>favole</a:t>
            </a:r>
            <a:r>
              <a:rPr lang="en-US" sz="2800" b="1" dirty="0"/>
              <a:t> e </a:t>
            </a:r>
            <a:r>
              <a:rPr lang="en-US" sz="2800" b="1" dirty="0" err="1"/>
              <a:t>racconti</a:t>
            </a:r>
            <a:r>
              <a:rPr lang="en-US" sz="2800" b="1" dirty="0"/>
              <a:t> in </a:t>
            </a:r>
            <a:r>
              <a:rPr lang="en-US" sz="2800" b="1" dirty="0" err="1"/>
              <a:t>varie</a:t>
            </a:r>
            <a:r>
              <a:rPr lang="en-US" sz="2800" b="1" dirty="0"/>
              <a:t> </a:t>
            </a:r>
            <a:r>
              <a:rPr lang="en-US" sz="2800" b="1" dirty="0" err="1"/>
              <a:t>lingue</a:t>
            </a:r>
            <a:r>
              <a:rPr lang="en-US" sz="2800" b="1" dirty="0"/>
              <a:t>.</a:t>
            </a:r>
            <a:endParaRPr lang="it-IT" sz="2800" dirty="0"/>
          </a:p>
          <a:p>
            <a:pPr lvl="0"/>
            <a:r>
              <a:rPr lang="it-IT" sz="2800" b="1" dirty="0"/>
              <a:t>Attraverso l’arte: lingue, scritture e alfabeti</a:t>
            </a:r>
            <a:endParaRPr lang="it-IT" sz="2800" dirty="0"/>
          </a:p>
          <a:p>
            <a:pPr lvl="0"/>
            <a:r>
              <a:rPr lang="en-US" sz="2800" b="1" dirty="0" err="1"/>
              <a:t>Linguaggi</a:t>
            </a:r>
            <a:r>
              <a:rPr lang="en-US" sz="2800" b="1" dirty="0"/>
              <a:t> </a:t>
            </a:r>
            <a:r>
              <a:rPr lang="en-US" sz="2800" b="1" dirty="0" err="1"/>
              <a:t>espressivi</a:t>
            </a:r>
            <a:r>
              <a:rPr lang="en-US" sz="2800" b="1" dirty="0"/>
              <a:t> e </a:t>
            </a:r>
            <a:r>
              <a:rPr lang="en-US" sz="2800" b="1" dirty="0" err="1"/>
              <a:t>artistici</a:t>
            </a:r>
            <a:r>
              <a:rPr lang="en-US" sz="2800" b="1" dirty="0"/>
              <a:t>.</a:t>
            </a:r>
            <a:endParaRPr lang="it-IT" sz="2800" dirty="0"/>
          </a:p>
          <a:p>
            <a:endParaRPr lang="it-IT" dirty="0"/>
          </a:p>
        </p:txBody>
      </p:sp>
    </p:spTree>
    <p:extLst>
      <p:ext uri="{BB962C8B-B14F-4D97-AF65-F5344CB8AC3E}">
        <p14:creationId xmlns:p14="http://schemas.microsoft.com/office/powerpoint/2010/main" val="3702854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br>
              <a:rPr lang="it-IT" sz="3100" b="1" dirty="0"/>
            </a:br>
            <a:r>
              <a:rPr lang="it-IT" sz="3100" b="1" dirty="0"/>
              <a:t>1 . Quante lingue nella mia classe!</a:t>
            </a:r>
            <a:br>
              <a:rPr lang="it-IT" dirty="0"/>
            </a:br>
            <a:endParaRPr lang="it-IT" dirty="0"/>
          </a:p>
        </p:txBody>
      </p:sp>
      <p:sp>
        <p:nvSpPr>
          <p:cNvPr id="3" name="Segnaposto contenuto 2"/>
          <p:cNvSpPr>
            <a:spLocks noGrp="1"/>
          </p:cNvSpPr>
          <p:nvPr>
            <p:ph idx="1"/>
          </p:nvPr>
        </p:nvSpPr>
        <p:spPr>
          <a:xfrm>
            <a:off x="685800" y="1417638"/>
            <a:ext cx="7772400" cy="3916363"/>
          </a:xfrm>
        </p:spPr>
        <p:txBody>
          <a:bodyPr>
            <a:noAutofit/>
          </a:bodyPr>
          <a:lstStyle/>
          <a:p>
            <a:r>
              <a:rPr lang="it-IT" sz="2400" b="1" i="1" dirty="0"/>
              <a:t>TEMA</a:t>
            </a:r>
            <a:r>
              <a:rPr lang="it-IT" sz="2400" i="1" dirty="0"/>
              <a:t> -conoscere e riconoscere la situazione linguistica della classe;</a:t>
            </a:r>
            <a:endParaRPr lang="it-IT" sz="2400" dirty="0"/>
          </a:p>
          <a:p>
            <a:r>
              <a:rPr lang="it-IT" sz="2400" b="1" i="1" dirty="0"/>
              <a:t>OBIETTIVI</a:t>
            </a:r>
            <a:r>
              <a:rPr lang="it-IT" sz="2400" i="1" dirty="0"/>
              <a:t> -valorizzare le lingue e i dialetti praticati fuori dalla scuola; delineare la fotografia linguistica della classe</a:t>
            </a:r>
            <a:endParaRPr lang="it-IT" sz="2400" dirty="0"/>
          </a:p>
          <a:p>
            <a:r>
              <a:rPr lang="it-IT" sz="2400" b="1" i="1" dirty="0"/>
              <a:t>MATERIALI</a:t>
            </a:r>
            <a:r>
              <a:rPr lang="it-IT" sz="2400" i="1" dirty="0"/>
              <a:t> mappa linguistica sulla comunicazione </a:t>
            </a:r>
            <a:r>
              <a:rPr lang="it-IT" sz="2400" i="1" dirty="0" err="1"/>
              <a:t>intrafamiliare</a:t>
            </a:r>
            <a:r>
              <a:rPr lang="it-IT" sz="2400" i="1" dirty="0"/>
              <a:t>-traccia per la Carta d’identità socio-linguistica </a:t>
            </a:r>
          </a:p>
          <a:p>
            <a:r>
              <a:rPr lang="it-IT" sz="2400" b="1" i="1" dirty="0"/>
              <a:t>ARTEFATTO</a:t>
            </a:r>
            <a:r>
              <a:rPr lang="it-IT" sz="2400" i="1" dirty="0"/>
              <a:t> - costruzione dell’albero delle lingue della classe          </a:t>
            </a:r>
            <a:endParaRPr lang="it-IT" sz="2400" dirty="0"/>
          </a:p>
          <a:p>
            <a:endParaRPr lang="it-IT" sz="2400" dirty="0"/>
          </a:p>
        </p:txBody>
      </p:sp>
    </p:spTree>
    <p:extLst>
      <p:ext uri="{BB962C8B-B14F-4D97-AF65-F5344CB8AC3E}">
        <p14:creationId xmlns:p14="http://schemas.microsoft.com/office/powerpoint/2010/main" val="2289484007"/>
      </p:ext>
    </p:extLst>
  </p:cSld>
  <p:clrMapOvr>
    <a:masterClrMapping/>
  </p:clrMapOvr>
</p:sld>
</file>

<file path=ppt/theme/theme1.xml><?xml version="1.0" encoding="utf-8"?>
<a:theme xmlns:a="http://schemas.openxmlformats.org/drawingml/2006/main" name="Urban Pop">
  <a:themeElements>
    <a:clrScheme name="Urban Pop">
      <a:dk1>
        <a:srgbClr val="000000"/>
      </a:dk1>
      <a:lt1>
        <a:srgbClr val="FFFFFF"/>
      </a:lt1>
      <a:dk2>
        <a:srgbClr val="282828"/>
      </a:dk2>
      <a:lt2>
        <a:srgbClr val="D4D4D4"/>
      </a:lt2>
      <a:accent1>
        <a:srgbClr val="86CE24"/>
      </a:accent1>
      <a:accent2>
        <a:srgbClr val="00A2E6"/>
      </a:accent2>
      <a:accent3>
        <a:srgbClr val="FAC810"/>
      </a:accent3>
      <a:accent4>
        <a:srgbClr val="7D8F8C"/>
      </a:accent4>
      <a:accent5>
        <a:srgbClr val="D06B20"/>
      </a:accent5>
      <a:accent6>
        <a:srgbClr val="958B8B"/>
      </a:accent6>
      <a:hlink>
        <a:srgbClr val="FF9900"/>
      </a:hlink>
      <a:folHlink>
        <a:srgbClr val="969696"/>
      </a:folHlink>
    </a:clrScheme>
    <a:fontScheme name="Urban Pop">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 Pop.thmx</Template>
  <TotalTime>1155</TotalTime>
  <Words>4841</Words>
  <Application>Microsoft Office PowerPoint</Application>
  <PresentationFormat>Presentazione su schermo (4:3)</PresentationFormat>
  <Paragraphs>220</Paragraphs>
  <Slides>38</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38</vt:i4>
      </vt:variant>
    </vt:vector>
  </HeadingPairs>
  <TitlesOfParts>
    <vt:vector size="46" baseType="lpstr">
      <vt:lpstr>Arial</vt:lpstr>
      <vt:lpstr>Calibri</vt:lpstr>
      <vt:lpstr>Cambria</vt:lpstr>
      <vt:lpstr>Gill Sans MT</vt:lpstr>
      <vt:lpstr>Times New Roman</vt:lpstr>
      <vt:lpstr>Wingdings</vt:lpstr>
      <vt:lpstr>Wingdings 3</vt:lpstr>
      <vt:lpstr>Urban Pop</vt:lpstr>
      <vt:lpstr>GIORNATA DELLA LINGUA MADRE</vt:lpstr>
      <vt:lpstr>LA LINGUA MADRE Giornata internazionale per la lingua madre, 21 febbraio Conferenza Generale dell’Organizzazione delle Nazioni Unite per l’Educazione, la Scienza e la Cultura (UNESCO) - novembre 1999  </vt:lpstr>
      <vt:lpstr>Presentazione standard di PowerPoint</vt:lpstr>
      <vt:lpstr>Presentazione standard di PowerPoint</vt:lpstr>
      <vt:lpstr>molte ragioni “per fare” posto alle altre lingue: ECCONE ALCUNE: </vt:lpstr>
      <vt:lpstr>LA NORMATIVa  E LA SCUOLA MULTICULTURALE </vt:lpstr>
      <vt:lpstr>ATTENZIONI E PROPOSTE </vt:lpstr>
      <vt:lpstr> Ecco alcune sollecitazioni presenti: </vt:lpstr>
      <vt:lpstr> 1 . Quante lingue nella mia classe! </vt:lpstr>
      <vt:lpstr>La “carta di identità” linguistica </vt:lpstr>
      <vt:lpstr> Per avere la fotografia linguistica delle classi e della scuola, gli insegnanti possono utilizzare semplici strumenti:  </vt:lpstr>
      <vt:lpstr> 2.  Immaginare e disegnare le lingueLe rappresentazioni dei ragazzi del bi-plurilinguismo </vt:lpstr>
      <vt:lpstr>Presentazione standard di PowerPoint</vt:lpstr>
      <vt:lpstr>Presentazione standard di PowerPoint</vt:lpstr>
      <vt:lpstr>Presentazione standard di PowerPoint</vt:lpstr>
      <vt:lpstr>Presentazione standard di PowerPoint</vt:lpstr>
      <vt:lpstr>Presentazione standard di PowerPoint</vt:lpstr>
      <vt:lpstr>    </vt:lpstr>
      <vt:lpstr>  4. A caccia delle lingue -  Visibilità delle lingue e degli alfabeti: segni, messaggi, traduzioni    </vt:lpstr>
      <vt:lpstr>Presentazione standard di PowerPoint</vt:lpstr>
      <vt:lpstr>Presentazione standard di PowerPoint</vt:lpstr>
      <vt:lpstr>Presentazione standard di PowerPoint</vt:lpstr>
      <vt:lpstr>5. Parole migranti - I prestiti linguistici tra le lingue </vt:lpstr>
      <vt:lpstr>Presentazione standard di PowerPoint</vt:lpstr>
      <vt:lpstr>   I prestiti linguistici </vt:lpstr>
      <vt:lpstr>Presentazione standard di PowerPoint</vt:lpstr>
      <vt:lpstr>Le proposte operative sono tratte in particolare dalle due pubblicazioni:  </vt:lpstr>
      <vt:lpstr> BIBLIOSITOGRAFIA </vt:lpstr>
      <vt:lpstr>Presentazione standard di PowerPoint</vt:lpstr>
      <vt:lpstr>NARRATIVA </vt:lpstr>
      <vt:lpstr>SITOGRAFIA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film interessanti presenti su piattaforme: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GIORNATA DELLA LINGUA MADRE</dc:title>
  <dc:creator>lidia prandelli</dc:creator>
  <cp:lastModifiedBy>AbbaSgr PC05</cp:lastModifiedBy>
  <cp:revision>61</cp:revision>
  <dcterms:created xsi:type="dcterms:W3CDTF">2022-01-24T21:05:07Z</dcterms:created>
  <dcterms:modified xsi:type="dcterms:W3CDTF">2022-02-21T07:36:11Z</dcterms:modified>
</cp:coreProperties>
</file>